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wmf" ContentType="image/x-wmf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wav" ContentType="audio/x-wav"/>
  <Default Extension="vml" ContentType="application/vnd.openxmlformats-officedocument.vmlDrawing"/>
  <Default Extension="gif" ContentType="image/gif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  <p:sldId id="258" r:id="rId3"/>
    <p:sldId id="263" r:id="rId4"/>
    <p:sldId id="264" r:id="rId5"/>
    <p:sldId id="265" r:id="rId6"/>
    <p:sldId id="259" r:id="rId7"/>
    <p:sldId id="266" r:id="rId8"/>
    <p:sldId id="284" r:id="rId9"/>
    <p:sldId id="269" r:id="rId10"/>
    <p:sldId id="270" r:id="rId11"/>
    <p:sldId id="271" r:id="rId12"/>
    <p:sldId id="261" r:id="rId13"/>
    <p:sldId id="262" r:id="rId14"/>
    <p:sldId id="272" r:id="rId15"/>
    <p:sldId id="273" r:id="rId16"/>
    <p:sldId id="274" r:id="rId17"/>
    <p:sldId id="278" r:id="rId18"/>
    <p:sldId id="279" r:id="rId19"/>
    <p:sldId id="280" r:id="rId20"/>
    <p:sldId id="281" r:id="rId21"/>
    <p:sldId id="283" r:id="rId22"/>
    <p:sldId id="275" r:id="rId23"/>
    <p:sldId id="276" r:id="rId24"/>
    <p:sldId id="277" r:id="rId2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85" autoAdjust="0"/>
    <p:restoredTop sz="94660"/>
  </p:normalViewPr>
  <p:slideViewPr>
    <p:cSldViewPr snapToGrid="0">
      <p:cViewPr varScale="1">
        <p:scale>
          <a:sx n="85" d="100"/>
          <a:sy n="85" d="100"/>
        </p:scale>
        <p:origin x="54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76858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87617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367650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57137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81781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13568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0896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407019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61631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78971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2013021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002244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42365585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946037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236137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15201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0E38069-8DAD-4C27-8781-06231538CAC8}" type="datetimeFigureOut">
              <a:rPr lang="en-US" smtClean="0"/>
              <a:t>11/17/2021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4F3C909B-7ECC-4B0D-9E16-8C46B26C35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33501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audio" Target="file:///C:\Documents%20and%20Settings\User\Desktop\Tiet%2010%20-%20lop%209\Hoa%20tau%20Sundial%20dreams.mp3" TargetMode="External"/><Relationship Id="rId5" Type="http://schemas.openxmlformats.org/officeDocument/2006/relationships/image" Target="../media/image3.png"/><Relationship Id="rId4" Type="http://schemas.openxmlformats.org/officeDocument/2006/relationships/image" Target="../media/image2.wm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4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audio" Target="../media/audio1.wav"/><Relationship Id="rId2" Type="http://schemas.openxmlformats.org/officeDocument/2006/relationships/slideLayout" Target="../slideLayouts/slideLayout2.xml"/><Relationship Id="rId1" Type="http://schemas.openxmlformats.org/officeDocument/2006/relationships/audio" Target="file:///C:\Documents%20and%20Settings\User\Desktop\tiet%2011-AN%209\06%20Noi%20vong%20tay%20lon%20(nen).mp3" TargetMode="Externa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7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" Type="http://schemas.openxmlformats.org/officeDocument/2006/relationships/audio" Target="file:///C:\Documents%20and%20Settings\User\Desktop\tiet%2011-AN%209\06%20Noi%20vong%20tay%20lon%20(nen).mp3" TargetMode="External"/><Relationship Id="rId6" Type="http://schemas.openxmlformats.org/officeDocument/2006/relationships/image" Target="../media/image8.jpg"/><Relationship Id="rId5" Type="http://schemas.openxmlformats.org/officeDocument/2006/relationships/image" Target="../media/image7.jpg"/><Relationship Id="rId4" Type="http://schemas.openxmlformats.org/officeDocument/2006/relationships/image" Target="../media/image6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slideLayout" Target="../slideLayouts/slideLayout2.xml"/><Relationship Id="rId1" Type="http://schemas.openxmlformats.org/officeDocument/2006/relationships/audio" Target="file:///C:\Documents%20and%20Settings\User\Desktop\tiet%2011-AN%209\06%20Noi%20vong%20tay%20lon%20(nen).mp3" TargetMode="External"/><Relationship Id="rId6" Type="http://schemas.openxmlformats.org/officeDocument/2006/relationships/image" Target="../media/image3.png"/><Relationship Id="rId5" Type="http://schemas.openxmlformats.org/officeDocument/2006/relationships/image" Target="../media/image11.jpg"/><Relationship Id="rId4" Type="http://schemas.openxmlformats.org/officeDocument/2006/relationships/image" Target="../media/image10.jp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gif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slideLayout" Target="../slideLayouts/slideLayout1.xml"/><Relationship Id="rId1" Type="http://schemas.openxmlformats.org/officeDocument/2006/relationships/audio" Target="file:///C:\Documents%20and%20Settings\User\Desktop\tiet%2011-AN%209\06%20Noi%20vong%20tay%20lon%20(nen).mp3" TargetMode="External"/><Relationship Id="rId4" Type="http://schemas.openxmlformats.org/officeDocument/2006/relationships/image" Target="../media/image3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slideLayout" Target="../slideLayouts/slideLayout1.xml"/><Relationship Id="rId1" Type="http://schemas.openxmlformats.org/officeDocument/2006/relationships/audio" Target="file:///C:\Documents%20and%20Settings\User\Desktop\tiet%2011-AN%209\06%20Noi%20vong%20tay%20lon%20(nen).mp3" TargetMode="External"/><Relationship Id="rId4" Type="http://schemas.openxmlformats.org/officeDocument/2006/relationships/image" Target="../media/image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slideLayout" Target="../slideLayouts/slideLayout1.xml"/><Relationship Id="rId1" Type="http://schemas.openxmlformats.org/officeDocument/2006/relationships/audio" Target="file:///C:\Documents%20and%20Settings\User\Desktop\tiet%2011-AN%209\06%20Noi%20vong%20tay%20lon%20(nen).mp3" TargetMode="External"/><Relationship Id="rId4" Type="http://schemas.openxmlformats.org/officeDocument/2006/relationships/image" Target="../media/image3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hyperlink" Target="III.%20Am%20nhac%20thuong%20thuc.ppt" TargetMode="Externa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jpeg"/><Relationship Id="rId3" Type="http://schemas.openxmlformats.org/officeDocument/2006/relationships/image" Target="../media/image27.jpeg"/><Relationship Id="rId7" Type="http://schemas.openxmlformats.org/officeDocument/2006/relationships/image" Target="../media/image24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.jpeg"/><Relationship Id="rId5" Type="http://schemas.openxmlformats.org/officeDocument/2006/relationships/image" Target="../media/image29.jpeg"/><Relationship Id="rId4" Type="http://schemas.openxmlformats.org/officeDocument/2006/relationships/image" Target="../media/image28.jpeg"/><Relationship Id="rId9" Type="http://schemas.openxmlformats.org/officeDocument/2006/relationships/hyperlink" Target="I.%20Noi%20vong%20tay%20lon.ppt" TargetMode="Externa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wmf"/><Relationship Id="rId2" Type="http://schemas.openxmlformats.org/officeDocument/2006/relationships/hyperlink" Target="III.%20Am%20nhac%20thuong%20thuc.ppt" TargetMode="Externa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3.gi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34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3" descr="Asian lily 2">
            <a:hlinkClick r:id="" action="ppaction://noaction"/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56138" y="2852738"/>
            <a:ext cx="2667000" cy="236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Picture 4" descr="POINSET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90662" y="1"/>
            <a:ext cx="1311276" cy="1306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2" name="Picture 5" descr="POINSET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9338469" y="794"/>
            <a:ext cx="1295401" cy="1290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3" name="Picture 6" descr="POINSET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9426575" y="5516564"/>
            <a:ext cx="1277938" cy="1273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4" name="Picture 7" descr="POINSET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5400000">
            <a:off x="1526382" y="5587207"/>
            <a:ext cx="1268412" cy="1273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5" name="WordArt 9"/>
          <p:cNvSpPr>
            <a:spLocks noChangeArrowheads="1" noChangeShapeType="1" noTextEdit="1"/>
          </p:cNvSpPr>
          <p:nvPr/>
        </p:nvSpPr>
        <p:spPr bwMode="auto">
          <a:xfrm>
            <a:off x="3144983" y="1319214"/>
            <a:ext cx="7384472" cy="1271587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600" b="1" kern="10" dirty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ÂM NHẠC </a:t>
            </a:r>
            <a:r>
              <a:rPr lang="en-US" sz="3600" b="1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9</a:t>
            </a:r>
          </a:p>
          <a:p>
            <a:pPr algn="ctr"/>
            <a:r>
              <a:rPr lang="en-US" sz="3600" b="1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Lớp</a:t>
            </a:r>
            <a:r>
              <a:rPr lang="en-US" sz="3600" b="1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b="1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trực</a:t>
            </a:r>
            <a:r>
              <a:rPr lang="en-US" sz="3600" b="1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tuyến</a:t>
            </a:r>
            <a:endParaRPr lang="en-US" sz="3600" b="1" kern="10" dirty="0">
              <a:ln w="12700">
                <a:solidFill>
                  <a:srgbClr val="EAEAEA"/>
                </a:solidFill>
                <a:round/>
                <a:headEnd/>
                <a:tailEnd/>
              </a:ln>
              <a:gradFill rotWithShape="1">
                <a:gsLst>
                  <a:gs pos="0">
                    <a:srgbClr val="A603AB"/>
                  </a:gs>
                  <a:gs pos="12000">
                    <a:srgbClr val="E81766"/>
                  </a:gs>
                  <a:gs pos="27000">
                    <a:srgbClr val="EE3F17"/>
                  </a:gs>
                  <a:gs pos="48000">
                    <a:srgbClr val="FFFF00"/>
                  </a:gs>
                  <a:gs pos="64999">
                    <a:srgbClr val="1A8D48"/>
                  </a:gs>
                  <a:gs pos="78999">
                    <a:srgbClr val="0819FB"/>
                  </a:gs>
                  <a:gs pos="100000">
                    <a:srgbClr val="A603AB"/>
                  </a:gs>
                </a:gsLst>
                <a:lin ang="0" scaled="1"/>
              </a:gradFill>
              <a:effectLst>
                <a:outerShdw dist="35921" dir="2700000" sy="50000" kx="2115830" algn="bl" rotWithShape="0">
                  <a:srgbClr val="C0C0C0">
                    <a:alpha val="79999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4830" name="Hoa tau Sundial dreams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32766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064827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48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 nodeType="clickPar">
                      <p:stCondLst>
                        <p:cond delay="0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81836" fill="hold"/>
                                        <p:tgtEl>
                                          <p:spTgt spid="3483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830"/>
                  </p:tgtEl>
                </p:cond>
              </p:nextCondLst>
            </p:seq>
            <p:audi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4830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Text Box 3"/>
          <p:cNvSpPr txBox="1">
            <a:spLocks noChangeArrowheads="1"/>
          </p:cNvSpPr>
          <p:nvPr/>
        </p:nvSpPr>
        <p:spPr bwMode="auto">
          <a:xfrm>
            <a:off x="4724400" y="533401"/>
            <a:ext cx="2895600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4000" b="1" u="sng" dirty="0">
                <a:solidFill>
                  <a:srgbClr val="0000CC"/>
                </a:solidFill>
                <a:latin typeface="Times New Roman" panose="02020603050405020304" pitchFamily="18" charset="0"/>
              </a:rPr>
              <a:t>TIẾT </a:t>
            </a:r>
            <a:r>
              <a:rPr lang="en-US" altLang="en-US" sz="4000" b="1" u="sng" dirty="0" smtClean="0">
                <a:solidFill>
                  <a:srgbClr val="0000CC"/>
                </a:solidFill>
                <a:latin typeface="Times New Roman" panose="02020603050405020304" pitchFamily="18" charset="0"/>
              </a:rPr>
              <a:t>11</a:t>
            </a:r>
            <a:r>
              <a:rPr lang="en-US" altLang="en-US" sz="4000" b="1" dirty="0" smtClean="0">
                <a:solidFill>
                  <a:srgbClr val="0000CC"/>
                </a:solidFill>
                <a:latin typeface="Times New Roman" panose="02020603050405020304" pitchFamily="18" charset="0"/>
              </a:rPr>
              <a:t>:</a:t>
            </a:r>
            <a:endParaRPr lang="en-US" altLang="en-US" sz="4000" b="1" dirty="0">
              <a:solidFill>
                <a:srgbClr val="0000CC"/>
              </a:solidFill>
              <a:latin typeface="Times New Roman" panose="02020603050405020304" pitchFamily="18" charset="0"/>
            </a:endParaRPr>
          </a:p>
        </p:txBody>
      </p:sp>
      <p:graphicFrame>
        <p:nvGraphicFramePr>
          <p:cNvPr id="3075" name="Object 4"/>
          <p:cNvGraphicFramePr>
            <a:graphicFrameLocks noChangeAspect="1"/>
          </p:cNvGraphicFramePr>
          <p:nvPr/>
        </p:nvGraphicFramePr>
        <p:xfrm>
          <a:off x="4800600" y="4343400"/>
          <a:ext cx="2971800" cy="2209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98" name="Picture" r:id="rId3" imgW="2161519" imgH="1926959" progId="Word.Picture.8">
                  <p:embed/>
                </p:oleObj>
              </mc:Choice>
              <mc:Fallback>
                <p:oleObj name="Picture" r:id="rId3" imgW="2161519" imgH="1926959" progId="Word.Picture.8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lum contrast="-18000"/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800600" y="4343400"/>
                        <a:ext cx="2971800" cy="22098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54" name="Rectangle 10"/>
          <p:cNvSpPr>
            <a:spLocks noChangeArrowheads="1"/>
          </p:cNvSpPr>
          <p:nvPr/>
        </p:nvSpPr>
        <p:spPr bwMode="auto">
          <a:xfrm>
            <a:off x="1371600" y="1447800"/>
            <a:ext cx="9144000" cy="2514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lvl="1" algn="just" eaLnBrk="1" hangingPunct="1">
              <a:spcBef>
                <a:spcPct val="0"/>
              </a:spcBef>
              <a:buFontTx/>
              <a:buNone/>
            </a:pP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-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Ôn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tập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bài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hát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: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Nối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vòng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tay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lớn</a:t>
            </a:r>
            <a:endParaRPr lang="en-US" altLang="en-US" sz="3200" b="1" dirty="0">
              <a:solidFill>
                <a:srgbClr val="0000CC"/>
              </a:solidFill>
              <a:latin typeface="Times New Roman" panose="02020603050405020304" pitchFamily="18" charset="0"/>
            </a:endParaRPr>
          </a:p>
          <a:p>
            <a:pPr lvl="1" algn="just" eaLnBrk="1" hangingPunct="1">
              <a:spcBef>
                <a:spcPct val="0"/>
              </a:spcBef>
              <a:buFontTx/>
              <a:buNone/>
            </a:pP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-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Ôn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tập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Tập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đọc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nhạc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: TĐN </a:t>
            </a:r>
            <a:r>
              <a:rPr lang="en-US" altLang="en-US" sz="32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số</a:t>
            </a:r>
            <a:r>
              <a:rPr lang="en-US" altLang="en-US" sz="32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3</a:t>
            </a:r>
          </a:p>
        </p:txBody>
      </p:sp>
    </p:spTree>
    <p:extLst>
      <p:ext uri="{BB962C8B-B14F-4D97-AF65-F5344CB8AC3E}">
        <p14:creationId xmlns:p14="http://schemas.microsoft.com/office/powerpoint/2010/main" val="36075602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9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1" dur="80"/>
                                        <p:tgtEl>
                                          <p:spTgt spid="615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2" dur="80"/>
                                        <p:tgtEl>
                                          <p:spTgt spid="615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3" dur="80"/>
                                        <p:tgtEl>
                                          <p:spTgt spid="615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1580"/>
                            </p:stCondLst>
                            <p:childTnLst>
                              <p:par>
                                <p:cTn id="15" presetID="27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7" dur="80"/>
                                        <p:tgtEl>
                                          <p:spTgt spid="615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8" dur="80"/>
                                        <p:tgtEl>
                                          <p:spTgt spid="615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9" dur="80"/>
                                        <p:tgtEl>
                                          <p:spTgt spid="615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47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995" name="Rectangle 3"/>
          <p:cNvSpPr>
            <a:spLocks noGrp="1" noChangeArrowheads="1"/>
          </p:cNvSpPr>
          <p:nvPr>
            <p:ph idx="1"/>
          </p:nvPr>
        </p:nvSpPr>
        <p:spPr>
          <a:xfrm>
            <a:off x="1866900" y="3768516"/>
            <a:ext cx="8229600" cy="836938"/>
          </a:xfrm>
        </p:spPr>
        <p:txBody>
          <a:bodyPr>
            <a:normAutofit fontScale="55000" lnSpcReduction="20000"/>
          </a:bodyPr>
          <a:lstStyle/>
          <a:p>
            <a:pPr marL="574675" lvl="1" indent="-423863">
              <a:buNone/>
              <a:defRPr/>
            </a:pP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3.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Bài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hát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i="1" dirty="0" err="1" smtClean="0">
                <a:solidFill>
                  <a:srgbClr val="C00000"/>
                </a:solidFill>
                <a:latin typeface="Times New Roman" pitchFamily="18" charset="0"/>
              </a:rPr>
              <a:t>Nối</a:t>
            </a:r>
            <a:r>
              <a:rPr lang="en-US" sz="5100" i="1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i="1" dirty="0" err="1" smtClean="0">
                <a:solidFill>
                  <a:srgbClr val="C00000"/>
                </a:solidFill>
                <a:latin typeface="Times New Roman" pitchFamily="18" charset="0"/>
              </a:rPr>
              <a:t>vòng</a:t>
            </a:r>
            <a:r>
              <a:rPr lang="en-US" sz="5100" i="1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i="1" dirty="0" err="1" smtClean="0">
                <a:solidFill>
                  <a:srgbClr val="C00000"/>
                </a:solidFill>
                <a:latin typeface="Times New Roman" pitchFamily="18" charset="0"/>
              </a:rPr>
              <a:t>tay</a:t>
            </a:r>
            <a:r>
              <a:rPr lang="en-US" sz="5100" i="1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i="1" dirty="0" err="1" smtClean="0">
                <a:solidFill>
                  <a:srgbClr val="C00000"/>
                </a:solidFill>
                <a:latin typeface="Times New Roman" pitchFamily="18" charset="0"/>
              </a:rPr>
              <a:t>lớn</a:t>
            </a:r>
            <a:r>
              <a:rPr lang="en-US" sz="5100" i="1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muốn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gửi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đến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chúng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ta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thông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điệp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5100" dirty="0" err="1" smtClean="0">
                <a:solidFill>
                  <a:srgbClr val="C00000"/>
                </a:solidFill>
                <a:latin typeface="Times New Roman" pitchFamily="18" charset="0"/>
              </a:rPr>
              <a:t>gì</a:t>
            </a:r>
            <a:r>
              <a:rPr lang="en-US" sz="5100" dirty="0" smtClean="0">
                <a:solidFill>
                  <a:srgbClr val="C00000"/>
                </a:solidFill>
                <a:latin typeface="Times New Roman" pitchFamily="18" charset="0"/>
              </a:rPr>
              <a:t>? </a:t>
            </a:r>
          </a:p>
          <a:p>
            <a:pPr marL="36513" indent="-36513">
              <a:buNone/>
              <a:defRPr/>
            </a:pPr>
            <a:endParaRPr lang="en-US" dirty="0">
              <a:solidFill>
                <a:srgbClr val="FF0000"/>
              </a:solidFill>
              <a:latin typeface="Times New Roman" pitchFamily="18" charset="0"/>
            </a:endParaRPr>
          </a:p>
        </p:txBody>
      </p:sp>
      <p:sp>
        <p:nvSpPr>
          <p:cNvPr id="98307" name="Text Box 7"/>
          <p:cNvSpPr txBox="1">
            <a:spLocks noChangeArrowheads="1"/>
          </p:cNvSpPr>
          <p:nvPr/>
        </p:nvSpPr>
        <p:spPr bwMode="auto">
          <a:xfrm>
            <a:off x="2895600" y="152401"/>
            <a:ext cx="6477000" cy="7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sz="4500" b="1" dirty="0" err="1" smtClean="0">
                <a:solidFill>
                  <a:srgbClr val="C00000"/>
                </a:solidFill>
              </a:rPr>
              <a:t>Khởi</a:t>
            </a:r>
            <a:r>
              <a:rPr lang="en-US" sz="4500" b="1" dirty="0" smtClean="0">
                <a:solidFill>
                  <a:srgbClr val="C00000"/>
                </a:solidFill>
              </a:rPr>
              <a:t> </a:t>
            </a:r>
            <a:r>
              <a:rPr lang="en-US" sz="4500" b="1" dirty="0" err="1" smtClean="0">
                <a:solidFill>
                  <a:srgbClr val="C00000"/>
                </a:solidFill>
              </a:rPr>
              <a:t>động</a:t>
            </a:r>
            <a:endParaRPr lang="en-US" sz="4500" b="1" dirty="0">
              <a:solidFill>
                <a:srgbClr val="C00000"/>
              </a:solidFill>
            </a:endParaRPr>
          </a:p>
        </p:txBody>
      </p:sp>
      <p:sp>
        <p:nvSpPr>
          <p:cNvPr id="213008" name="Rectangle 16"/>
          <p:cNvSpPr>
            <a:spLocks noChangeArrowheads="1"/>
          </p:cNvSpPr>
          <p:nvPr/>
        </p:nvSpPr>
        <p:spPr bwMode="auto">
          <a:xfrm>
            <a:off x="2133600" y="4730541"/>
            <a:ext cx="80010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/>
            <a:r>
              <a:rPr lang="en-US" dirty="0" smtClean="0">
                <a:solidFill>
                  <a:srgbClr val="002060"/>
                </a:solidFill>
              </a:rPr>
              <a:t>- </a:t>
            </a:r>
            <a:r>
              <a:rPr lang="en-US" dirty="0" err="1" smtClean="0">
                <a:solidFill>
                  <a:srgbClr val="002060"/>
                </a:solidFill>
              </a:rPr>
              <a:t>Mọi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người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cùng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đoàn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kết</a:t>
            </a:r>
            <a:r>
              <a:rPr lang="en-US" dirty="0" smtClean="0">
                <a:solidFill>
                  <a:srgbClr val="002060"/>
                </a:solidFill>
              </a:rPr>
              <a:t> ,</a:t>
            </a:r>
            <a:r>
              <a:rPr lang="en-US" dirty="0" err="1" smtClean="0">
                <a:solidFill>
                  <a:srgbClr val="002060"/>
                </a:solidFill>
              </a:rPr>
              <a:t>nắm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tay</a:t>
            </a:r>
            <a:r>
              <a:rPr lang="en-US" dirty="0" smtClean="0">
                <a:solidFill>
                  <a:srgbClr val="002060"/>
                </a:solidFill>
              </a:rPr>
              <a:t>, </a:t>
            </a:r>
            <a:r>
              <a:rPr lang="en-US" dirty="0" err="1" smtClean="0">
                <a:solidFill>
                  <a:srgbClr val="002060"/>
                </a:solidFill>
              </a:rPr>
              <a:t>kề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sát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bên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nhau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để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tạo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dựng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cuộc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sống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yên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vui</a:t>
            </a:r>
            <a:r>
              <a:rPr lang="en-US" dirty="0" smtClean="0">
                <a:solidFill>
                  <a:srgbClr val="002060"/>
                </a:solidFill>
              </a:rPr>
              <a:t>, </a:t>
            </a:r>
            <a:r>
              <a:rPr lang="en-US" dirty="0" err="1" smtClean="0">
                <a:solidFill>
                  <a:srgbClr val="002060"/>
                </a:solidFill>
              </a:rPr>
              <a:t>thanh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bình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vì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một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đất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nước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Việt</a:t>
            </a:r>
            <a:r>
              <a:rPr lang="en-US" dirty="0" smtClean="0">
                <a:solidFill>
                  <a:srgbClr val="002060"/>
                </a:solidFill>
              </a:rPr>
              <a:t> Nam </a:t>
            </a:r>
            <a:r>
              <a:rPr lang="en-US" dirty="0" err="1" smtClean="0">
                <a:solidFill>
                  <a:srgbClr val="002060"/>
                </a:solidFill>
              </a:rPr>
              <a:t>hòa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bình</a:t>
            </a:r>
            <a:r>
              <a:rPr lang="en-US" dirty="0" smtClean="0">
                <a:solidFill>
                  <a:srgbClr val="002060"/>
                </a:solidFill>
              </a:rPr>
              <a:t>, </a:t>
            </a:r>
            <a:r>
              <a:rPr lang="en-US" dirty="0" err="1" smtClean="0">
                <a:solidFill>
                  <a:srgbClr val="002060"/>
                </a:solidFill>
              </a:rPr>
              <a:t>hạnh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phúc</a:t>
            </a:r>
            <a:r>
              <a:rPr lang="en-US" dirty="0" smtClean="0">
                <a:solidFill>
                  <a:srgbClr val="002060"/>
                </a:solidFill>
              </a:rPr>
              <a:t>.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213010" name="Text Box 18"/>
          <p:cNvSpPr txBox="1">
            <a:spLocks noChangeArrowheads="1"/>
          </p:cNvSpPr>
          <p:nvPr/>
        </p:nvSpPr>
        <p:spPr bwMode="auto">
          <a:xfrm>
            <a:off x="2209800" y="1676401"/>
            <a:ext cx="76200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dirty="0">
                <a:solidFill>
                  <a:srgbClr val="002060"/>
                </a:solidFill>
              </a:rPr>
              <a:t>- </a:t>
            </a:r>
            <a:r>
              <a:rPr lang="en-US" dirty="0" err="1" smtClean="0">
                <a:solidFill>
                  <a:srgbClr val="002060"/>
                </a:solidFill>
              </a:rPr>
              <a:t>Nhạc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sĩ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Trịnh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Công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Sơn</a:t>
            </a:r>
            <a:endParaRPr lang="en-US" dirty="0">
              <a:solidFill>
                <a:srgbClr val="FFFF00"/>
              </a:solidFill>
            </a:endParaRPr>
          </a:p>
        </p:txBody>
      </p:sp>
      <p:sp>
        <p:nvSpPr>
          <p:cNvPr id="213011" name="Text Box 19"/>
          <p:cNvSpPr txBox="1">
            <a:spLocks noChangeArrowheads="1"/>
          </p:cNvSpPr>
          <p:nvPr/>
        </p:nvSpPr>
        <p:spPr bwMode="auto">
          <a:xfrm>
            <a:off x="2057400" y="2954426"/>
            <a:ext cx="75438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dirty="0">
                <a:solidFill>
                  <a:srgbClr val="002060"/>
                </a:solidFill>
              </a:rPr>
              <a:t>- </a:t>
            </a:r>
            <a:r>
              <a:rPr lang="en-US" dirty="0" err="1" smtClean="0">
                <a:solidFill>
                  <a:srgbClr val="002060"/>
                </a:solidFill>
              </a:rPr>
              <a:t>Giọng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Mi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thứ</a:t>
            </a:r>
            <a:r>
              <a:rPr lang="en-US" dirty="0" smtClean="0">
                <a:solidFill>
                  <a:srgbClr val="002060"/>
                </a:solidFill>
              </a:rPr>
              <a:t> ( E moll)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213012" name="Text Box 20"/>
          <p:cNvSpPr txBox="1">
            <a:spLocks noChangeArrowheads="1"/>
          </p:cNvSpPr>
          <p:nvPr/>
        </p:nvSpPr>
        <p:spPr bwMode="auto">
          <a:xfrm>
            <a:off x="2057400" y="1143001"/>
            <a:ext cx="77724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800" dirty="0">
                <a:solidFill>
                  <a:srgbClr val="C00000"/>
                </a:solidFill>
              </a:rPr>
              <a:t>1. </a:t>
            </a:r>
            <a:r>
              <a:rPr lang="en-US" sz="2800" dirty="0" err="1" smtClean="0">
                <a:solidFill>
                  <a:srgbClr val="C00000"/>
                </a:solidFill>
              </a:rPr>
              <a:t>Bài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hát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>
                <a:solidFill>
                  <a:srgbClr val="C00000"/>
                </a:solidFill>
              </a:rPr>
              <a:t>N</a:t>
            </a:r>
            <a:r>
              <a:rPr lang="en-US" sz="2800" i="1" dirty="0" err="1" smtClean="0">
                <a:solidFill>
                  <a:srgbClr val="C00000"/>
                </a:solidFill>
              </a:rPr>
              <a:t>ối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 smtClean="0">
                <a:solidFill>
                  <a:srgbClr val="C00000"/>
                </a:solidFill>
              </a:rPr>
              <a:t>vòng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 smtClean="0">
                <a:solidFill>
                  <a:srgbClr val="C00000"/>
                </a:solidFill>
              </a:rPr>
              <a:t>tay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 smtClean="0">
                <a:solidFill>
                  <a:srgbClr val="C00000"/>
                </a:solidFill>
              </a:rPr>
              <a:t>lớn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dirty="0" smtClean="0">
                <a:solidFill>
                  <a:srgbClr val="C00000"/>
                </a:solidFill>
              </a:rPr>
              <a:t>do </a:t>
            </a:r>
            <a:r>
              <a:rPr lang="en-US" sz="2800" dirty="0" err="1" smtClean="0">
                <a:solidFill>
                  <a:srgbClr val="C00000"/>
                </a:solidFill>
              </a:rPr>
              <a:t>nhạc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sĩ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nào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sáng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tác</a:t>
            </a:r>
            <a:r>
              <a:rPr lang="en-US" sz="2800" dirty="0" smtClean="0">
                <a:solidFill>
                  <a:srgbClr val="C00000"/>
                </a:solidFill>
              </a:rPr>
              <a:t>?</a:t>
            </a:r>
            <a:endParaRPr lang="en-US" sz="2800" dirty="0">
              <a:solidFill>
                <a:srgbClr val="C00000"/>
              </a:solidFill>
            </a:endParaRPr>
          </a:p>
        </p:txBody>
      </p:sp>
      <p:sp>
        <p:nvSpPr>
          <p:cNvPr id="213013" name="Text Box 21"/>
          <p:cNvSpPr txBox="1">
            <a:spLocks noChangeArrowheads="1"/>
          </p:cNvSpPr>
          <p:nvPr/>
        </p:nvSpPr>
        <p:spPr bwMode="auto">
          <a:xfrm>
            <a:off x="2057400" y="2362201"/>
            <a:ext cx="78486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800" dirty="0">
                <a:solidFill>
                  <a:srgbClr val="C00000"/>
                </a:solidFill>
              </a:rPr>
              <a:t>2. </a:t>
            </a:r>
            <a:r>
              <a:rPr lang="en-US" sz="2800" dirty="0" err="1" smtClean="0">
                <a:solidFill>
                  <a:srgbClr val="C00000"/>
                </a:solidFill>
              </a:rPr>
              <a:t>Bài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hát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được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Viết</a:t>
            </a:r>
            <a:r>
              <a:rPr lang="en-US" sz="2800" dirty="0" smtClean="0">
                <a:solidFill>
                  <a:srgbClr val="C00000"/>
                </a:solidFill>
              </a:rPr>
              <a:t> ở </a:t>
            </a:r>
            <a:r>
              <a:rPr lang="en-US" sz="2800" dirty="0" err="1" smtClean="0">
                <a:solidFill>
                  <a:srgbClr val="C00000"/>
                </a:solidFill>
              </a:rPr>
              <a:t>giọng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gì</a:t>
            </a:r>
            <a:r>
              <a:rPr lang="en-US" sz="2800" dirty="0" smtClean="0">
                <a:solidFill>
                  <a:srgbClr val="C00000"/>
                </a:solidFill>
              </a:rPr>
              <a:t>?</a:t>
            </a:r>
            <a:endParaRPr lang="en-US" sz="2800" dirty="0">
              <a:solidFill>
                <a:srgbClr val="C00000"/>
              </a:solidFill>
            </a:endParaRPr>
          </a:p>
        </p:txBody>
      </p:sp>
      <p:pic>
        <p:nvPicPr>
          <p:cNvPr id="9" name="06 Noi vong tay lon (nen)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62100" y="253641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297791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21301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2" dur="500"/>
                                        <p:tgtEl>
                                          <p:spTgt spid="21301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7" dur="500"/>
                                        <p:tgtEl>
                                          <p:spTgt spid="21301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22" dur="500"/>
                                        <p:tgtEl>
                                          <p:spTgt spid="21301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9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7" dur="500"/>
                                        <p:tgtEl>
                                          <p:spTgt spid="2129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32" dur="500"/>
                                        <p:tgtEl>
                                          <p:spTgt spid="21300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3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500"/>
                            </p:stCondLst>
                            <p:childTnLst>
                              <p:par>
                                <p:cTn id="34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1" dur="213582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45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audio>
              <p:cMediaNode>
                <p:cTn id="46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  <p:bldLst>
      <p:bldP spid="212995" grpId="0" build="p"/>
      <p:bldP spid="213008" grpId="0"/>
      <p:bldP spid="213010" grpId="0"/>
      <p:bldP spid="213011" grpId="0"/>
      <p:bldP spid="213012" grpId="0"/>
      <p:bldP spid="21301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"/>
            <a:ext cx="6524978" cy="3431822"/>
          </a:xfr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24978" y="3431823"/>
            <a:ext cx="5667022" cy="34261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24978" y="0"/>
            <a:ext cx="5557833" cy="343182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431823"/>
            <a:ext cx="6524978" cy="3426177"/>
          </a:xfrm>
          <a:prstGeom prst="rect">
            <a:avLst/>
          </a:prstGeom>
        </p:spPr>
      </p:pic>
      <p:pic>
        <p:nvPicPr>
          <p:cNvPr id="8" name="06 Noi vong tay lon (nen)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2534" y="3048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528663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213582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audio>
              <p:cMediaNode>
                <p:cTn id="1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5522" y="3434576"/>
            <a:ext cx="6191250" cy="3423423"/>
          </a:xfr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5522" y="1587"/>
            <a:ext cx="6191250" cy="3432989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5885522" cy="6857999"/>
          </a:xfrm>
          <a:prstGeom prst="rect">
            <a:avLst/>
          </a:prstGeom>
        </p:spPr>
      </p:pic>
      <p:pic>
        <p:nvPicPr>
          <p:cNvPr id="7" name="06 Noi vong tay lon (nen)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2534" y="1524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868435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213582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>
                <p:cTn id="1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00" name="Text Box 8"/>
          <p:cNvSpPr txBox="1">
            <a:spLocks noChangeArrowheads="1"/>
          </p:cNvSpPr>
          <p:nvPr/>
        </p:nvSpPr>
        <p:spPr bwMode="auto">
          <a:xfrm>
            <a:off x="277091" y="768926"/>
            <a:ext cx="4889641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8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I.</a:t>
            </a:r>
            <a:r>
              <a:rPr lang="en-US" altLang="en-US" sz="2800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u="sng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Ôn</a:t>
            </a:r>
            <a:r>
              <a:rPr lang="en-US" altLang="en-US" sz="2800" b="1" u="sng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u="sng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bài</a:t>
            </a:r>
            <a:r>
              <a:rPr lang="en-US" altLang="en-US" sz="2800" b="1" u="sng" dirty="0">
                <a:latin typeface="Times New Roman" panose="02020603050405020304" pitchFamily="18" charset="0"/>
              </a:rPr>
              <a:t> </a:t>
            </a:r>
            <a:r>
              <a:rPr lang="en-US" altLang="en-US" sz="2800" b="1" u="sng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hát</a:t>
            </a:r>
            <a:r>
              <a:rPr lang="en-US" altLang="en-US" sz="28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: </a:t>
            </a:r>
            <a:r>
              <a:rPr lang="en-US" altLang="en-US" sz="28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Nối</a:t>
            </a:r>
            <a:r>
              <a:rPr lang="en-US" altLang="en-US" sz="28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vòng</a:t>
            </a:r>
            <a:r>
              <a:rPr lang="en-US" altLang="en-US" sz="28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tay</a:t>
            </a:r>
            <a:r>
              <a:rPr lang="en-US" altLang="en-US" sz="2800" b="1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b="1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lớn</a:t>
            </a:r>
            <a:endParaRPr lang="en-US" altLang="en-US" sz="2800" b="1" dirty="0">
              <a:solidFill>
                <a:srgbClr val="0000CC"/>
              </a:solidFill>
              <a:latin typeface="Times New Roman" panose="02020603050405020304" pitchFamily="18" charset="0"/>
            </a:endParaRPr>
          </a:p>
        </p:txBody>
      </p:sp>
      <p:sp>
        <p:nvSpPr>
          <p:cNvPr id="8201" name="Text Box 9"/>
          <p:cNvSpPr txBox="1">
            <a:spLocks noChangeArrowheads="1"/>
          </p:cNvSpPr>
          <p:nvPr/>
        </p:nvSpPr>
        <p:spPr bwMode="auto">
          <a:xfrm>
            <a:off x="1225409" y="1547243"/>
            <a:ext cx="431425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800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Nhạc</a:t>
            </a:r>
            <a:r>
              <a:rPr lang="en-US" altLang="en-US" sz="2800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và</a:t>
            </a:r>
            <a:r>
              <a:rPr lang="en-US" altLang="en-US" sz="2800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lời</a:t>
            </a:r>
            <a:r>
              <a:rPr lang="en-US" altLang="en-US" sz="2800" dirty="0">
                <a:solidFill>
                  <a:srgbClr val="0000CC"/>
                </a:solidFill>
                <a:latin typeface="Times New Roman" panose="02020603050405020304" pitchFamily="18" charset="0"/>
              </a:rPr>
              <a:t>: </a:t>
            </a:r>
            <a:r>
              <a:rPr lang="en-US" altLang="en-US" sz="2800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Trịnh</a:t>
            </a:r>
            <a:r>
              <a:rPr lang="en-US" altLang="en-US" sz="2800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Công</a:t>
            </a:r>
            <a:r>
              <a:rPr lang="en-US" altLang="en-US" sz="2800" dirty="0">
                <a:solidFill>
                  <a:srgbClr val="0000CC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800" dirty="0" err="1">
                <a:solidFill>
                  <a:srgbClr val="0000CC"/>
                </a:solidFill>
                <a:latin typeface="Times New Roman" panose="02020603050405020304" pitchFamily="18" charset="0"/>
              </a:rPr>
              <a:t>Sơn</a:t>
            </a:r>
            <a:endParaRPr lang="en-US" altLang="en-US" sz="2800" dirty="0">
              <a:solidFill>
                <a:srgbClr val="0000CC"/>
              </a:solidFill>
              <a:latin typeface="Times New Roman" panose="02020603050405020304" pitchFamily="18" charset="0"/>
            </a:endParaRPr>
          </a:p>
        </p:txBody>
      </p:sp>
      <p:sp>
        <p:nvSpPr>
          <p:cNvPr id="4100" name="Line 10"/>
          <p:cNvSpPr>
            <a:spLocks noChangeShapeType="1"/>
          </p:cNvSpPr>
          <p:nvPr/>
        </p:nvSpPr>
        <p:spPr bwMode="auto">
          <a:xfrm>
            <a:off x="5521712" y="632831"/>
            <a:ext cx="0" cy="6019800"/>
          </a:xfrm>
          <a:prstGeom prst="line">
            <a:avLst/>
          </a:prstGeom>
          <a:noFill/>
          <a:ln w="9525">
            <a:solidFill>
              <a:srgbClr val="660033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205" name="Text Box 13"/>
          <p:cNvSpPr txBox="1">
            <a:spLocks noChangeArrowheads="1"/>
          </p:cNvSpPr>
          <p:nvPr/>
        </p:nvSpPr>
        <p:spPr bwMode="auto">
          <a:xfrm>
            <a:off x="7391400" y="1066800"/>
            <a:ext cx="2590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>
                <a:latin typeface="Times New Roman" panose="02020603050405020304" pitchFamily="18" charset="0"/>
              </a:rPr>
              <a:t>Luyện thanh</a:t>
            </a:r>
          </a:p>
        </p:txBody>
      </p:sp>
      <p:pic>
        <p:nvPicPr>
          <p:cNvPr id="8206" name="Picture 14" descr="Untitled-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76332" y="1600200"/>
            <a:ext cx="6255834" cy="23666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107" name="Text Box 22"/>
          <p:cNvSpPr txBox="1">
            <a:spLocks noChangeArrowheads="1"/>
          </p:cNvSpPr>
          <p:nvPr/>
        </p:nvSpPr>
        <p:spPr bwMode="auto">
          <a:xfrm>
            <a:off x="2590800" y="1"/>
            <a:ext cx="80772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u="sng" dirty="0">
                <a:latin typeface="Times New Roman" panose="02020603050405020304" pitchFamily="18" charset="0"/>
              </a:rPr>
              <a:t>TIẾT 10</a:t>
            </a:r>
            <a:r>
              <a:rPr lang="en-US" altLang="en-US" sz="2400" b="1" dirty="0">
                <a:latin typeface="Times New Roman" panose="02020603050405020304" pitchFamily="18" charset="0"/>
              </a:rPr>
              <a:t>: ÔN BÀI HÁT – ÔN TĐN SỐ 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3</a:t>
            </a:r>
            <a:endParaRPr lang="en-US" altLang="en-US" sz="2400" b="1" dirty="0">
              <a:latin typeface="Times New Roman" panose="02020603050405020304" pitchFamily="18" charset="0"/>
            </a:endParaRPr>
          </a:p>
        </p:txBody>
      </p:sp>
      <p:sp>
        <p:nvSpPr>
          <p:cNvPr id="4108" name="Line 23"/>
          <p:cNvSpPr>
            <a:spLocks noChangeShapeType="1"/>
          </p:cNvSpPr>
          <p:nvPr/>
        </p:nvSpPr>
        <p:spPr bwMode="auto">
          <a:xfrm>
            <a:off x="1524000" y="762000"/>
            <a:ext cx="9144000" cy="0"/>
          </a:xfrm>
          <a:prstGeom prst="line">
            <a:avLst/>
          </a:prstGeom>
          <a:noFill/>
          <a:ln w="9525">
            <a:solidFill>
              <a:srgbClr val="660033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11" name="Group 15"/>
          <p:cNvGrpSpPr>
            <a:grpSpLocks/>
          </p:cNvGrpSpPr>
          <p:nvPr/>
        </p:nvGrpSpPr>
        <p:grpSpPr bwMode="auto">
          <a:xfrm>
            <a:off x="5876693" y="4195465"/>
            <a:ext cx="6155473" cy="2584475"/>
            <a:chOff x="672" y="672"/>
            <a:chExt cx="5088" cy="3120"/>
          </a:xfrm>
        </p:grpSpPr>
        <p:pic>
          <p:nvPicPr>
            <p:cNvPr id="12" name="Picture 16" descr="ANIFLOWE"/>
            <p:cNvPicPr>
              <a:picLocks noChangeAspect="1" noChangeArrowheads="1" noCrop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48" y="2976"/>
              <a:ext cx="747" cy="67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3" name="Picture 17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72" y="672"/>
              <a:ext cx="5088" cy="86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4" name="Picture 18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72" y="1536"/>
              <a:ext cx="5088" cy="105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5" name="Picture 19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72" y="2544"/>
              <a:ext cx="5088" cy="124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35743039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820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820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820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1" presetID="27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3" dur="80"/>
                                        <p:tgtEl>
                                          <p:spTgt spid="820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4" dur="80"/>
                                        <p:tgtEl>
                                          <p:spTgt spid="820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5" dur="80"/>
                                        <p:tgtEl>
                                          <p:spTgt spid="820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0" dur="80"/>
                                        <p:tgtEl>
                                          <p:spTgt spid="820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1" dur="80"/>
                                        <p:tgtEl>
                                          <p:spTgt spid="820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2" dur="80"/>
                                        <p:tgtEl>
                                          <p:spTgt spid="820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 nodeType="afterGroup">
                            <p:stCondLst>
                              <p:cond delay="440"/>
                            </p:stCondLst>
                            <p:childTnLst>
                              <p:par>
                                <p:cTn id="24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6" dur="500"/>
                                        <p:tgtEl>
                                          <p:spTgt spid="82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3" presetClass="exit" presetSubtype="10" fill="hold" grpId="1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animEffect transition="out" filter="blinds(horizontal)">
                                      <p:cBhvr>
                                        <p:cTn id="30" dur="500"/>
                                        <p:tgtEl>
                                          <p:spTgt spid="820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2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6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200" grpId="0"/>
      <p:bldP spid="8201" grpId="0"/>
      <p:bldP spid="8205" grpId="0"/>
      <p:bldP spid="8205" grpId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14"/>
          <p:cNvSpPr txBox="1">
            <a:spLocks noChangeArrowheads="1"/>
          </p:cNvSpPr>
          <p:nvPr/>
        </p:nvSpPr>
        <p:spPr bwMode="auto">
          <a:xfrm>
            <a:off x="2133600" y="224135"/>
            <a:ext cx="80772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Ôn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hát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endParaRPr lang="en-US" altLang="en-US" b="1" dirty="0">
              <a:solidFill>
                <a:srgbClr val="002060"/>
              </a:solidFill>
              <a:latin typeface="Times New Roman" panose="02020603050405020304" pitchFamily="18" charset="0"/>
            </a:endParaRPr>
          </a:p>
        </p:txBody>
      </p:sp>
      <p:sp>
        <p:nvSpPr>
          <p:cNvPr id="5123" name="Line 15"/>
          <p:cNvSpPr>
            <a:spLocks noChangeShapeType="1"/>
          </p:cNvSpPr>
          <p:nvPr/>
        </p:nvSpPr>
        <p:spPr bwMode="auto">
          <a:xfrm>
            <a:off x="1524000" y="762000"/>
            <a:ext cx="9144000" cy="0"/>
          </a:xfrm>
          <a:prstGeom prst="line">
            <a:avLst/>
          </a:prstGeom>
          <a:noFill/>
          <a:ln w="9525">
            <a:solidFill>
              <a:srgbClr val="660033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10258" name="Picture 18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8576" y="838200"/>
            <a:ext cx="10544660" cy="6026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59" name="Rectangle 19"/>
          <p:cNvSpPr>
            <a:spLocks noChangeArrowheads="1"/>
          </p:cNvSpPr>
          <p:nvPr/>
        </p:nvSpPr>
        <p:spPr bwMode="auto">
          <a:xfrm>
            <a:off x="5038725" y="762001"/>
            <a:ext cx="25082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1800" b="1">
                <a:solidFill>
                  <a:srgbClr val="FF3300"/>
                </a:solidFill>
                <a:latin typeface="Times New Roman" panose="02020603050405020304" pitchFamily="18" charset="0"/>
              </a:rPr>
              <a:t>NỐI VÒNG TAY LỚN </a:t>
            </a:r>
          </a:p>
        </p:txBody>
      </p:sp>
      <p:pic>
        <p:nvPicPr>
          <p:cNvPr id="10260" name="06 Noi vong tay lon (nen)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2667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605664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2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1" dur="500"/>
                                        <p:tgtEl>
                                          <p:spTgt spid="1025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3" presetClass="exit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4" dur="500"/>
                                        <p:tgtEl>
                                          <p:spTgt spid="1025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02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 nodeType="clickPar">
                      <p:stCondLst>
                        <p:cond delay="0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20" dur="213582" fill="hold"/>
                                        <p:tgtEl>
                                          <p:spTgt spid="1026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24" dur="1" fill="hold"/>
                                        <p:tgtEl>
                                          <p:spTgt spid="1026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60"/>
                  </p:tgtEl>
                </p:cond>
              </p:nextCondLst>
            </p:seq>
            <p:audio>
              <p:cMediaNode>
                <p:cTn id="25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0260"/>
                </p:tgtEl>
              </p:cMediaNode>
            </p:audio>
          </p:childTnLst>
        </p:cTn>
      </p:par>
    </p:tnLst>
    <p:bldLst>
      <p:bldP spid="10259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" name="Nối vòng tay lớn Âm nhạc lớp 9 có lời hát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211873" y="609600"/>
            <a:ext cx="11664176" cy="6159190"/>
          </a:xfrm>
        </p:spPr>
      </p:pic>
    </p:spTree>
    <p:extLst>
      <p:ext uri="{BB962C8B-B14F-4D97-AF65-F5344CB8AC3E}">
        <p14:creationId xmlns:p14="http://schemas.microsoft.com/office/powerpoint/2010/main" val="30391451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2996446"/>
            <a:ext cx="10362373" cy="2765506"/>
          </a:xfrm>
        </p:spPr>
        <p:txBody>
          <a:bodyPr>
            <a:normAutofit/>
          </a:bodyPr>
          <a:lstStyle/>
          <a:p>
            <a:r>
              <a:rPr lang="en-US" sz="48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MS Reference Specialty" panose="05000500000000000000" pitchFamily="2" charset="2"/>
              </a:rPr>
              <a:t>  </a:t>
            </a:r>
            <a:r>
              <a:rPr lang="en-US" sz="48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                      </a:t>
            </a:r>
            <a:r>
              <a:rPr lang="en-US" sz="48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  </a:t>
            </a:r>
            <a:r>
              <a:rPr lang="en-US" sz="48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</a:t>
            </a:r>
            <a:r>
              <a:rPr lang="en-US" sz="54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 </a:t>
            </a:r>
            <a:r>
              <a:rPr lang="en-US" sz="54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/>
            </a:r>
            <a:br>
              <a:rPr lang="en-US" sz="5400" dirty="0" smtClean="0"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</a:br>
            <a:r>
              <a:rPr lang="en-US" sz="2400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Rừng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 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Núi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  dang          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tay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nối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         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lại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biển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         </a:t>
            </a:r>
            <a:r>
              <a:rPr lang="en-US" sz="2400" dirty="0" err="1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>xa</a:t>
            </a:r>
            <a: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  <a:t/>
            </a:r>
            <a:br>
              <a:rPr lang="en-US" sz="24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Anastasia" pitchFamily="2" charset="2"/>
              </a:rPr>
            </a:br>
            <a:endParaRPr lang="en-US" sz="2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13" name="Straight Connector 12"/>
          <p:cNvCxnSpPr/>
          <p:nvPr/>
        </p:nvCxnSpPr>
        <p:spPr>
          <a:xfrm flipH="1">
            <a:off x="1817650" y="2921718"/>
            <a:ext cx="1" cy="747131"/>
          </a:xfrm>
          <a:prstGeom prst="line">
            <a:avLst/>
          </a:prstGeom>
          <a:ln w="19050">
            <a:solidFill>
              <a:schemeClr val="tx1">
                <a:lumMod val="95000"/>
                <a:lumOff val="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 flipH="1">
            <a:off x="6085562" y="2917273"/>
            <a:ext cx="1" cy="747131"/>
          </a:xfrm>
          <a:prstGeom prst="line">
            <a:avLst/>
          </a:prstGeom>
          <a:ln w="19050">
            <a:solidFill>
              <a:schemeClr val="tx1">
                <a:lumMod val="95000"/>
                <a:lumOff val="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/>
          <p:cNvCxnSpPr/>
          <p:nvPr/>
        </p:nvCxnSpPr>
        <p:spPr>
          <a:xfrm flipH="1">
            <a:off x="4050066" y="2917274"/>
            <a:ext cx="1" cy="747131"/>
          </a:xfrm>
          <a:prstGeom prst="line">
            <a:avLst/>
          </a:prstGeom>
          <a:ln w="19050">
            <a:solidFill>
              <a:schemeClr val="tx1">
                <a:lumMod val="95000"/>
                <a:lumOff val="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flipH="1">
            <a:off x="7710923" y="2921717"/>
            <a:ext cx="1" cy="747131"/>
          </a:xfrm>
          <a:prstGeom prst="line">
            <a:avLst/>
          </a:prstGeom>
          <a:ln w="19050">
            <a:solidFill>
              <a:schemeClr val="tx1">
                <a:lumMod val="95000"/>
                <a:lumOff val="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8" name="Content Placeholder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7650" y="1868206"/>
            <a:ext cx="869794" cy="909192"/>
          </a:xfrm>
          <a:prstGeom prst="rect">
            <a:avLst/>
          </a:prstGeom>
        </p:spPr>
      </p:pic>
      <p:pic>
        <p:nvPicPr>
          <p:cNvPr id="19" name="Content Placeholder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00220" y="1894769"/>
            <a:ext cx="861116" cy="909192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52683" y="2056462"/>
            <a:ext cx="464459" cy="585807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61336" y="2078150"/>
            <a:ext cx="464459" cy="585807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5268" y="2078150"/>
            <a:ext cx="464459" cy="585807"/>
          </a:xfrm>
          <a:prstGeom prst="rect">
            <a:avLst/>
          </a:prstGeom>
        </p:spPr>
      </p:pic>
      <p:pic>
        <p:nvPicPr>
          <p:cNvPr id="23" name="Picture 2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34127" y="2081672"/>
            <a:ext cx="464459" cy="585807"/>
          </a:xfrm>
          <a:prstGeom prst="rect">
            <a:avLst/>
          </a:prstGeom>
        </p:spPr>
      </p:pic>
      <p:sp>
        <p:nvSpPr>
          <p:cNvPr id="24" name="Title 1"/>
          <p:cNvSpPr txBox="1">
            <a:spLocks/>
          </p:cNvSpPr>
          <p:nvPr/>
        </p:nvSpPr>
        <p:spPr>
          <a:xfrm>
            <a:off x="677334" y="211874"/>
            <a:ext cx="8596668" cy="623725"/>
          </a:xfrm>
          <a:prstGeom prst="rect">
            <a:avLst/>
          </a:prstGeom>
        </p:spPr>
        <p:txBody>
          <a:bodyPr vert="horz" lIns="91440" tIns="45720" rIns="91440" bIns="45720" rtlCol="0" anchor="t">
            <a:normAutofit lnSpcReduction="1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Gõ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đệm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gõ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endParaRPr lang="en-US" dirty="0">
              <a:solidFill>
                <a:srgbClr val="92D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5" name="Content Placeholder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03571" y="1867345"/>
            <a:ext cx="861116" cy="909192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8588" y="2085084"/>
            <a:ext cx="464459" cy="585807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63047" y="2056462"/>
            <a:ext cx="464459" cy="585807"/>
          </a:xfrm>
          <a:prstGeom prst="rect">
            <a:avLst/>
          </a:prstGeom>
        </p:spPr>
      </p:pic>
      <p:pic>
        <p:nvPicPr>
          <p:cNvPr id="28" name="Content Placeholder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20835" y="1919979"/>
            <a:ext cx="861116" cy="909192"/>
          </a:xfrm>
          <a:prstGeom prst="rect">
            <a:avLst/>
          </a:prstGeom>
        </p:spPr>
      </p:pic>
      <p:sp>
        <p:nvSpPr>
          <p:cNvPr id="3" name="Multiply 2"/>
          <p:cNvSpPr/>
          <p:nvPr/>
        </p:nvSpPr>
        <p:spPr>
          <a:xfrm>
            <a:off x="1819727" y="4302769"/>
            <a:ext cx="757218" cy="51861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Plus 3"/>
          <p:cNvSpPr/>
          <p:nvPr/>
        </p:nvSpPr>
        <p:spPr>
          <a:xfrm>
            <a:off x="2687444" y="4197485"/>
            <a:ext cx="511142" cy="63084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Multiply 28"/>
          <p:cNvSpPr/>
          <p:nvPr/>
        </p:nvSpPr>
        <p:spPr>
          <a:xfrm>
            <a:off x="7710923" y="4367629"/>
            <a:ext cx="757218" cy="51861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Multiply 29"/>
          <p:cNvSpPr/>
          <p:nvPr/>
        </p:nvSpPr>
        <p:spPr>
          <a:xfrm>
            <a:off x="6007469" y="4383129"/>
            <a:ext cx="757218" cy="51861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Multiply 30"/>
          <p:cNvSpPr/>
          <p:nvPr/>
        </p:nvSpPr>
        <p:spPr>
          <a:xfrm>
            <a:off x="4104118" y="4302768"/>
            <a:ext cx="757218" cy="51861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Plus 31"/>
          <p:cNvSpPr/>
          <p:nvPr/>
        </p:nvSpPr>
        <p:spPr>
          <a:xfrm>
            <a:off x="6798588" y="4184793"/>
            <a:ext cx="511142" cy="63084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Plus 32"/>
          <p:cNvSpPr/>
          <p:nvPr/>
        </p:nvSpPr>
        <p:spPr>
          <a:xfrm>
            <a:off x="4953125" y="4199501"/>
            <a:ext cx="511142" cy="63084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16555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1"/>
          <p:cNvSpPr>
            <a:spLocks noGrp="1" noChangeArrowheads="1"/>
          </p:cNvSpPr>
          <p:nvPr>
            <p:ph idx="1"/>
          </p:nvPr>
        </p:nvSpPr>
        <p:spPr bwMode="auto">
          <a:xfrm>
            <a:off x="677334" y="624222"/>
            <a:ext cx="11588429" cy="55707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Rừng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núi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dang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biển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xa</a:t>
            </a:r>
            <a:r>
              <a:rPr lang="en-US" sz="2800" dirty="0" smtClean="0">
                <a:solidFill>
                  <a:srgbClr val="FFC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Ta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vòng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lớn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mãi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sơn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hà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kumimoji="0" lang="en-US" sz="2800" b="0" i="0" u="none" strike="noStrike" cap="none" normalizeH="0" baseline="0" dirty="0" smtClean="0">
              <a:ln>
                <a:noFill/>
              </a:ln>
              <a:solidFill>
                <a:srgbClr val="FFC00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Mặt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đất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bao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la,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anh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800" dirty="0" smtClean="0">
                <a:solidFill>
                  <a:srgbClr val="FFC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Gặp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mừng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bão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cát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quay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cuồng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trời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rộng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kumimoji="0" lang="en-US" sz="2800" b="0" i="0" u="none" strike="noStrike" cap="none" normalizeH="0" baseline="0" dirty="0" smtClean="0">
              <a:ln>
                <a:noFill/>
              </a:ln>
              <a:solidFill>
                <a:srgbClr val="FFC00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Bàn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nắm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tròn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vòng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Việt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FFC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Nam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Cờ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gió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đêm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28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òng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máu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con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tim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đồng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loại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kumimoji="0" lang="en-US" sz="2800" b="0" i="0" u="none" strike="noStrike" cap="none" normalizeH="0" baseline="0" dirty="0" smtClean="0">
              <a:ln>
                <a:noFill/>
              </a:ln>
              <a:solidFill>
                <a:srgbClr val="0070C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Dựng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tình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mới</a:t>
            </a:r>
            <a:r>
              <a:rPr lang="en-US" sz="28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Thành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phố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thôn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xa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vời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vợi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kumimoji="0" lang="en-US" sz="2800" b="0" i="0" u="none" strike="noStrike" cap="none" normalizeH="0" baseline="0" dirty="0" smtClean="0">
              <a:ln>
                <a:noFill/>
              </a:ln>
              <a:solidFill>
                <a:srgbClr val="0070C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chết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linh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thiêng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đời</a:t>
            </a:r>
            <a:r>
              <a:rPr lang="en-US" sz="2800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nụ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cười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trên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cap="none" normalizeH="0" baseline="0" dirty="0" err="1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kumimoji="0" lang="en-US" sz="2800" b="0" i="0" u="none" strike="noStrike" cap="none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kumimoji="0" lang="en-US" sz="2400" b="0" i="0" u="none" strike="noStrike" cap="none" normalizeH="0" baseline="0" dirty="0" smtClean="0">
                <a:ln>
                  <a:noFill/>
                </a:ln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400" b="0" i="0" u="none" strike="noStrike" cap="none" normalizeH="0" baseline="0" dirty="0" smtClean="0">
                <a:ln>
                  <a:noFill/>
                </a:ln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sz="2400" b="0" i="0" u="none" strike="noStrike" cap="none" normalizeH="0" baseline="0" dirty="0" smtClean="0">
                <a:ln>
                  <a:noFill/>
                </a:ln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kumimoji="0" lang="en-US" sz="2400" b="0" i="0" u="none" strike="noStrike" cap="none" normalizeH="0" baseline="0" dirty="0" smtClean="0">
                <a:ln>
                  <a:noFill/>
                </a:ln>
                <a:solidFill>
                  <a:srgbClr val="333333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kumimoji="0" lang="en-US" sz="24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Multiply 4"/>
          <p:cNvSpPr/>
          <p:nvPr/>
        </p:nvSpPr>
        <p:spPr>
          <a:xfrm>
            <a:off x="1507108" y="1922209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Multiply 5"/>
          <p:cNvSpPr/>
          <p:nvPr/>
        </p:nvSpPr>
        <p:spPr>
          <a:xfrm>
            <a:off x="8585978" y="1006239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Multiply 6"/>
          <p:cNvSpPr/>
          <p:nvPr/>
        </p:nvSpPr>
        <p:spPr>
          <a:xfrm>
            <a:off x="7326884" y="1063084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Multiply 7"/>
          <p:cNvSpPr/>
          <p:nvPr/>
        </p:nvSpPr>
        <p:spPr>
          <a:xfrm>
            <a:off x="6206860" y="1063084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Multiply 8"/>
          <p:cNvSpPr/>
          <p:nvPr/>
        </p:nvSpPr>
        <p:spPr>
          <a:xfrm>
            <a:off x="5269049" y="1048214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Multiply 9"/>
          <p:cNvSpPr/>
          <p:nvPr/>
        </p:nvSpPr>
        <p:spPr>
          <a:xfrm>
            <a:off x="2996034" y="1031094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Multiply 10"/>
          <p:cNvSpPr/>
          <p:nvPr/>
        </p:nvSpPr>
        <p:spPr>
          <a:xfrm>
            <a:off x="1711657" y="1071341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Multiply 11"/>
          <p:cNvSpPr/>
          <p:nvPr/>
        </p:nvSpPr>
        <p:spPr>
          <a:xfrm>
            <a:off x="8109469" y="1955269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Multiply 12"/>
          <p:cNvSpPr/>
          <p:nvPr/>
        </p:nvSpPr>
        <p:spPr>
          <a:xfrm>
            <a:off x="5882845" y="1919906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Multiply 13"/>
          <p:cNvSpPr/>
          <p:nvPr/>
        </p:nvSpPr>
        <p:spPr>
          <a:xfrm>
            <a:off x="2591723" y="1927003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Multiply 14"/>
          <p:cNvSpPr/>
          <p:nvPr/>
        </p:nvSpPr>
        <p:spPr>
          <a:xfrm>
            <a:off x="4602130" y="1919907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Multiply 15"/>
          <p:cNvSpPr/>
          <p:nvPr/>
        </p:nvSpPr>
        <p:spPr>
          <a:xfrm>
            <a:off x="3726368" y="1927003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Multiply 16"/>
          <p:cNvSpPr/>
          <p:nvPr/>
        </p:nvSpPr>
        <p:spPr>
          <a:xfrm>
            <a:off x="4072980" y="1093590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Multiply 17"/>
          <p:cNvSpPr/>
          <p:nvPr/>
        </p:nvSpPr>
        <p:spPr>
          <a:xfrm>
            <a:off x="9567500" y="1006238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Multiply 18"/>
          <p:cNvSpPr/>
          <p:nvPr/>
        </p:nvSpPr>
        <p:spPr>
          <a:xfrm>
            <a:off x="10643813" y="1048213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Multiply 19"/>
          <p:cNvSpPr/>
          <p:nvPr/>
        </p:nvSpPr>
        <p:spPr>
          <a:xfrm>
            <a:off x="10094795" y="2011423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Multiply 20"/>
          <p:cNvSpPr/>
          <p:nvPr/>
        </p:nvSpPr>
        <p:spPr>
          <a:xfrm>
            <a:off x="11530737" y="1967899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Multiply 21"/>
          <p:cNvSpPr/>
          <p:nvPr/>
        </p:nvSpPr>
        <p:spPr>
          <a:xfrm>
            <a:off x="1531254" y="2773078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Multiply 22"/>
          <p:cNvSpPr/>
          <p:nvPr/>
        </p:nvSpPr>
        <p:spPr>
          <a:xfrm>
            <a:off x="2541291" y="2801790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Multiply 23"/>
          <p:cNvSpPr/>
          <p:nvPr/>
        </p:nvSpPr>
        <p:spPr>
          <a:xfrm>
            <a:off x="3777470" y="2773078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Multiply 24"/>
          <p:cNvSpPr/>
          <p:nvPr/>
        </p:nvSpPr>
        <p:spPr>
          <a:xfrm>
            <a:off x="6436583" y="2691149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Multiply 25"/>
          <p:cNvSpPr/>
          <p:nvPr/>
        </p:nvSpPr>
        <p:spPr>
          <a:xfrm>
            <a:off x="7616418" y="2715753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Multiply 26"/>
          <p:cNvSpPr/>
          <p:nvPr/>
        </p:nvSpPr>
        <p:spPr>
          <a:xfrm>
            <a:off x="2631992" y="4479894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Multiply 27"/>
          <p:cNvSpPr/>
          <p:nvPr/>
        </p:nvSpPr>
        <p:spPr>
          <a:xfrm>
            <a:off x="7274288" y="4450505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Multiply 28"/>
          <p:cNvSpPr/>
          <p:nvPr/>
        </p:nvSpPr>
        <p:spPr>
          <a:xfrm>
            <a:off x="1910397" y="3622991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Multiply 29"/>
          <p:cNvSpPr/>
          <p:nvPr/>
        </p:nvSpPr>
        <p:spPr>
          <a:xfrm>
            <a:off x="5092058" y="4479894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Multiply 30"/>
          <p:cNvSpPr/>
          <p:nvPr/>
        </p:nvSpPr>
        <p:spPr>
          <a:xfrm>
            <a:off x="9183200" y="3615547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Multiply 31"/>
          <p:cNvSpPr/>
          <p:nvPr/>
        </p:nvSpPr>
        <p:spPr>
          <a:xfrm>
            <a:off x="6592701" y="3617576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Multiply 32"/>
          <p:cNvSpPr/>
          <p:nvPr/>
        </p:nvSpPr>
        <p:spPr>
          <a:xfrm>
            <a:off x="2542218" y="5402300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Multiply 33"/>
          <p:cNvSpPr/>
          <p:nvPr/>
        </p:nvSpPr>
        <p:spPr>
          <a:xfrm>
            <a:off x="9567500" y="4536540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Multiply 34"/>
          <p:cNvSpPr/>
          <p:nvPr/>
        </p:nvSpPr>
        <p:spPr>
          <a:xfrm>
            <a:off x="5350305" y="5334126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Multiply 35"/>
          <p:cNvSpPr/>
          <p:nvPr/>
        </p:nvSpPr>
        <p:spPr>
          <a:xfrm>
            <a:off x="8825518" y="5334125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Multiply 36"/>
          <p:cNvSpPr/>
          <p:nvPr/>
        </p:nvSpPr>
        <p:spPr>
          <a:xfrm>
            <a:off x="7038933" y="5351950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Multiply 37"/>
          <p:cNvSpPr/>
          <p:nvPr/>
        </p:nvSpPr>
        <p:spPr>
          <a:xfrm>
            <a:off x="9872656" y="5280186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Plus 1"/>
          <p:cNvSpPr/>
          <p:nvPr/>
        </p:nvSpPr>
        <p:spPr>
          <a:xfrm>
            <a:off x="2368697" y="1157376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" name="Plus 45"/>
          <p:cNvSpPr/>
          <p:nvPr/>
        </p:nvSpPr>
        <p:spPr>
          <a:xfrm>
            <a:off x="5743372" y="1187793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Plus 46"/>
          <p:cNvSpPr/>
          <p:nvPr/>
        </p:nvSpPr>
        <p:spPr>
          <a:xfrm>
            <a:off x="3554444" y="1138171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Plus 47"/>
          <p:cNvSpPr/>
          <p:nvPr/>
        </p:nvSpPr>
        <p:spPr>
          <a:xfrm>
            <a:off x="4716727" y="1157376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9" name="Plus 48"/>
          <p:cNvSpPr/>
          <p:nvPr/>
        </p:nvSpPr>
        <p:spPr>
          <a:xfrm>
            <a:off x="6677507" y="1144086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Plus 49"/>
          <p:cNvSpPr/>
          <p:nvPr/>
        </p:nvSpPr>
        <p:spPr>
          <a:xfrm>
            <a:off x="9116292" y="1157375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Plus 50"/>
          <p:cNvSpPr/>
          <p:nvPr/>
        </p:nvSpPr>
        <p:spPr>
          <a:xfrm>
            <a:off x="7973904" y="1161912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2" name="Plus 51"/>
          <p:cNvSpPr/>
          <p:nvPr/>
        </p:nvSpPr>
        <p:spPr>
          <a:xfrm>
            <a:off x="10194264" y="1117129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3" name="Plus 52"/>
          <p:cNvSpPr/>
          <p:nvPr/>
        </p:nvSpPr>
        <p:spPr>
          <a:xfrm>
            <a:off x="980708" y="1977387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4" name="Plus 53"/>
          <p:cNvSpPr/>
          <p:nvPr/>
        </p:nvSpPr>
        <p:spPr>
          <a:xfrm>
            <a:off x="2123657" y="1996663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Plus 54"/>
          <p:cNvSpPr/>
          <p:nvPr/>
        </p:nvSpPr>
        <p:spPr>
          <a:xfrm>
            <a:off x="3203650" y="2031017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6" name="Plus 55"/>
          <p:cNvSpPr/>
          <p:nvPr/>
        </p:nvSpPr>
        <p:spPr>
          <a:xfrm>
            <a:off x="4170338" y="2011423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Plus 56"/>
          <p:cNvSpPr/>
          <p:nvPr/>
        </p:nvSpPr>
        <p:spPr>
          <a:xfrm>
            <a:off x="5102544" y="1964219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Plus 57"/>
          <p:cNvSpPr/>
          <p:nvPr/>
        </p:nvSpPr>
        <p:spPr>
          <a:xfrm>
            <a:off x="6748818" y="2086497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9" name="Plus 58"/>
          <p:cNvSpPr/>
          <p:nvPr/>
        </p:nvSpPr>
        <p:spPr>
          <a:xfrm>
            <a:off x="9311222" y="2069166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Plus 59"/>
          <p:cNvSpPr/>
          <p:nvPr/>
        </p:nvSpPr>
        <p:spPr>
          <a:xfrm>
            <a:off x="10967577" y="2024340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Plus 60"/>
          <p:cNvSpPr/>
          <p:nvPr/>
        </p:nvSpPr>
        <p:spPr>
          <a:xfrm>
            <a:off x="824654" y="2859115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" name="Plus 61"/>
          <p:cNvSpPr/>
          <p:nvPr/>
        </p:nvSpPr>
        <p:spPr>
          <a:xfrm>
            <a:off x="1955001" y="2858869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Plus 62"/>
          <p:cNvSpPr/>
          <p:nvPr/>
        </p:nvSpPr>
        <p:spPr>
          <a:xfrm>
            <a:off x="3152151" y="2858868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Plus 63"/>
          <p:cNvSpPr/>
          <p:nvPr/>
        </p:nvSpPr>
        <p:spPr>
          <a:xfrm>
            <a:off x="4442470" y="2827461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Plus 64"/>
          <p:cNvSpPr/>
          <p:nvPr/>
        </p:nvSpPr>
        <p:spPr>
          <a:xfrm>
            <a:off x="915257" y="3709028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Plus 65"/>
          <p:cNvSpPr/>
          <p:nvPr/>
        </p:nvSpPr>
        <p:spPr>
          <a:xfrm>
            <a:off x="7051262" y="2819475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7" name="Plus 66"/>
          <p:cNvSpPr/>
          <p:nvPr/>
        </p:nvSpPr>
        <p:spPr>
          <a:xfrm>
            <a:off x="3246529" y="3712713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8" name="Plus 67"/>
          <p:cNvSpPr/>
          <p:nvPr/>
        </p:nvSpPr>
        <p:spPr>
          <a:xfrm>
            <a:off x="5136662" y="3662921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Plus 68"/>
          <p:cNvSpPr/>
          <p:nvPr/>
        </p:nvSpPr>
        <p:spPr>
          <a:xfrm>
            <a:off x="7789551" y="3701584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Plus 69"/>
          <p:cNvSpPr/>
          <p:nvPr/>
        </p:nvSpPr>
        <p:spPr>
          <a:xfrm>
            <a:off x="969577" y="4622577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Plus 70"/>
          <p:cNvSpPr/>
          <p:nvPr/>
        </p:nvSpPr>
        <p:spPr>
          <a:xfrm>
            <a:off x="3472522" y="4522351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2" name="Plus 71"/>
          <p:cNvSpPr/>
          <p:nvPr/>
        </p:nvSpPr>
        <p:spPr>
          <a:xfrm>
            <a:off x="5870557" y="4557660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3" name="Plus 72"/>
          <p:cNvSpPr/>
          <p:nvPr/>
        </p:nvSpPr>
        <p:spPr>
          <a:xfrm>
            <a:off x="8519069" y="4536540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4" name="Plus 73"/>
          <p:cNvSpPr/>
          <p:nvPr/>
        </p:nvSpPr>
        <p:spPr>
          <a:xfrm>
            <a:off x="935732" y="5420163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Plus 74"/>
          <p:cNvSpPr/>
          <p:nvPr/>
        </p:nvSpPr>
        <p:spPr>
          <a:xfrm>
            <a:off x="3910923" y="5465447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Plus 75"/>
          <p:cNvSpPr/>
          <p:nvPr/>
        </p:nvSpPr>
        <p:spPr>
          <a:xfrm>
            <a:off x="6052260" y="5420163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Plus 76"/>
          <p:cNvSpPr/>
          <p:nvPr/>
        </p:nvSpPr>
        <p:spPr>
          <a:xfrm>
            <a:off x="7739490" y="5397022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8" name="Plus 77"/>
          <p:cNvSpPr/>
          <p:nvPr/>
        </p:nvSpPr>
        <p:spPr>
          <a:xfrm>
            <a:off x="9394093" y="5438470"/>
            <a:ext cx="223026" cy="218221"/>
          </a:xfrm>
          <a:prstGeom prst="mathPlus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1" name="Multiply 80"/>
          <p:cNvSpPr/>
          <p:nvPr/>
        </p:nvSpPr>
        <p:spPr>
          <a:xfrm>
            <a:off x="4446013" y="3615549"/>
            <a:ext cx="312235" cy="390293"/>
          </a:xfrm>
          <a:prstGeom prst="mathMultiply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01533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6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3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4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5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9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0" dur="500" fill="hold"/>
                                        <p:tgtEl>
                                          <p:spTgt spid="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7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1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2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0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3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4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1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2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5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6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3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4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5" fill="hold">
                      <p:stCondLst>
                        <p:cond delay="indefinite"/>
                      </p:stCondLst>
                      <p:childTnLst>
                        <p:par>
                          <p:cTn id="146" fill="hold">
                            <p:stCondLst>
                              <p:cond delay="0"/>
                            </p:stCondLst>
                            <p:childTnLst>
                              <p:par>
                                <p:cTn id="1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9" dur="5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0" dur="5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3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4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7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8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1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2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5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6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9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0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3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4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1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2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5" dur="5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6" dur="5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9" dur="5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0" dur="5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3" dur="5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4" dur="5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7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8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1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2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5" dur="5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6" dur="500" fill="hold"/>
                                        <p:tgtEl>
                                          <p:spTgt spid="5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9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0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3" dur="5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4" dur="5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7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8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1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2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5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6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9" dur="5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0" dur="500" fill="hold"/>
                                        <p:tgtEl>
                                          <p:spTgt spid="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3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4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7" dur="5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8" dur="500" fill="hold"/>
                                        <p:tgtEl>
                                          <p:spTgt spid="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1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2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5" dur="5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6" dur="500" fill="hold"/>
                                        <p:tgtEl>
                                          <p:spTgt spid="6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9" dur="5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0" dur="5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3" dur="5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4" dur="5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7" dur="5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8" dur="5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1" dur="5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2" dur="500" fill="hold"/>
                                        <p:tgtEl>
                                          <p:spTgt spid="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5" dur="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6" dur="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7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9" dur="5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0" dur="500" fill="hold"/>
                                        <p:tgtEl>
                                          <p:spTgt spid="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3" dur="5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4" dur="500" fill="hold"/>
                                        <p:tgtEl>
                                          <p:spTgt spid="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7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8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1" dur="5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2" dur="500" fill="hold"/>
                                        <p:tgtEl>
                                          <p:spTgt spid="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  <p:bldP spid="10" grpId="0" animBg="1"/>
      <p:bldP spid="11" grpId="0" animBg="1"/>
      <p:bldP spid="12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0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7" grpId="0" animBg="1"/>
      <p:bldP spid="28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5" grpId="0" animBg="1"/>
      <p:bldP spid="36" grpId="0" animBg="1"/>
      <p:bldP spid="37" grpId="0" animBg="1"/>
      <p:bldP spid="38" grpId="0" animBg="1"/>
      <p:bldP spid="2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 animBg="1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8" grpId="0" animBg="1"/>
      <p:bldP spid="69" grpId="0" animBg="1"/>
      <p:bldP spid="70" grpId="0" animBg="1"/>
      <p:bldP spid="71" grpId="0" animBg="1"/>
      <p:bldP spid="72" grpId="0" animBg="1"/>
      <p:bldP spid="73" grpId="0" animBg="1"/>
      <p:bldP spid="74" grpId="0" animBg="1"/>
      <p:bldP spid="75" grpId="0" animBg="1"/>
      <p:bldP spid="76" grpId="0" animBg="1"/>
      <p:bldP spid="77" grpId="0" animBg="1"/>
      <p:bldP spid="78" grpId="0" animBg="1"/>
      <p:bldP spid="81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14"/>
          <p:cNvSpPr txBox="1">
            <a:spLocks noChangeArrowheads="1"/>
          </p:cNvSpPr>
          <p:nvPr/>
        </p:nvSpPr>
        <p:spPr bwMode="auto">
          <a:xfrm>
            <a:off x="2133600" y="224135"/>
            <a:ext cx="80772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Hát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và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kết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hợp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bộ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gõ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cơ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sz="2400" b="1" dirty="0" err="1" smtClean="0">
                <a:latin typeface="Times New Roman" panose="02020603050405020304" pitchFamily="18" charset="0"/>
              </a:rPr>
              <a:t>thể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endParaRPr lang="en-US" altLang="en-US" sz="2400" b="1" dirty="0">
              <a:latin typeface="Times New Roman" panose="02020603050405020304" pitchFamily="18" charset="0"/>
            </a:endParaRPr>
          </a:p>
        </p:txBody>
      </p:sp>
      <p:sp>
        <p:nvSpPr>
          <p:cNvPr id="5123" name="Line 15"/>
          <p:cNvSpPr>
            <a:spLocks noChangeShapeType="1"/>
          </p:cNvSpPr>
          <p:nvPr/>
        </p:nvSpPr>
        <p:spPr bwMode="auto">
          <a:xfrm>
            <a:off x="1524000" y="762000"/>
            <a:ext cx="9144000" cy="0"/>
          </a:xfrm>
          <a:prstGeom prst="line">
            <a:avLst/>
          </a:prstGeom>
          <a:noFill/>
          <a:ln w="9525">
            <a:solidFill>
              <a:srgbClr val="660033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10258" name="Picture 18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838200"/>
            <a:ext cx="9144000" cy="6026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59" name="Rectangle 19"/>
          <p:cNvSpPr>
            <a:spLocks noChangeArrowheads="1"/>
          </p:cNvSpPr>
          <p:nvPr/>
        </p:nvSpPr>
        <p:spPr bwMode="auto">
          <a:xfrm>
            <a:off x="5038725" y="762001"/>
            <a:ext cx="25082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en-US" sz="1800" b="1">
                <a:solidFill>
                  <a:srgbClr val="FF3300"/>
                </a:solidFill>
                <a:latin typeface="Times New Roman" panose="02020603050405020304" pitchFamily="18" charset="0"/>
              </a:rPr>
              <a:t>NỐI VÒNG TAY LỚN </a:t>
            </a:r>
          </a:p>
        </p:txBody>
      </p:sp>
      <p:pic>
        <p:nvPicPr>
          <p:cNvPr id="10260" name="06 Noi vong tay lon (nen)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2667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764224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2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1" dur="500"/>
                                        <p:tgtEl>
                                          <p:spTgt spid="1025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3" presetClass="exit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4" dur="500"/>
                                        <p:tgtEl>
                                          <p:spTgt spid="1025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026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 nodeType="clickPar">
                      <p:stCondLst>
                        <p:cond delay="0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20" dur="213582" fill="hold"/>
                                        <p:tgtEl>
                                          <p:spTgt spid="1026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24" dur="1" fill="hold"/>
                                        <p:tgtEl>
                                          <p:spTgt spid="1026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260"/>
                  </p:tgtEl>
                </p:cond>
              </p:nextCondLst>
            </p:seq>
            <p:audio>
              <p:cMediaNode>
                <p:cTn id="25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0260"/>
                </p:tgtEl>
              </p:cMediaNode>
            </p:audio>
          </p:childTnLst>
        </p:cTn>
      </p:par>
    </p:tnLst>
    <p:bldLst>
      <p:bldP spid="10259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Line 5"/>
          <p:cNvSpPr>
            <a:spLocks noChangeShapeType="1"/>
          </p:cNvSpPr>
          <p:nvPr/>
        </p:nvSpPr>
        <p:spPr bwMode="auto">
          <a:xfrm>
            <a:off x="1524000" y="762000"/>
            <a:ext cx="9144000" cy="0"/>
          </a:xfrm>
          <a:prstGeom prst="line">
            <a:avLst/>
          </a:prstGeom>
          <a:noFill/>
          <a:ln w="9525">
            <a:solidFill>
              <a:srgbClr val="660033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147" name="Line 8"/>
          <p:cNvSpPr>
            <a:spLocks noChangeShapeType="1"/>
          </p:cNvSpPr>
          <p:nvPr/>
        </p:nvSpPr>
        <p:spPr bwMode="auto">
          <a:xfrm>
            <a:off x="6172200" y="762000"/>
            <a:ext cx="0" cy="6019800"/>
          </a:xfrm>
          <a:prstGeom prst="line">
            <a:avLst/>
          </a:prstGeom>
          <a:noFill/>
          <a:ln w="9525">
            <a:solidFill>
              <a:srgbClr val="660033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6149" name="Text Box 70"/>
          <p:cNvSpPr txBox="1">
            <a:spLocks noChangeArrowheads="1"/>
          </p:cNvSpPr>
          <p:nvPr/>
        </p:nvSpPr>
        <p:spPr bwMode="auto">
          <a:xfrm>
            <a:off x="1524000" y="838200"/>
            <a:ext cx="4495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latin typeface="Times New Roman" panose="02020603050405020304" pitchFamily="18" charset="0"/>
              </a:rPr>
              <a:t>I.</a:t>
            </a:r>
            <a:r>
              <a:rPr lang="en-US" altLang="en-US" sz="2400">
                <a:latin typeface="Times New Roman" panose="02020603050405020304" pitchFamily="18" charset="0"/>
              </a:rPr>
              <a:t> </a:t>
            </a:r>
            <a:r>
              <a:rPr lang="en-US" altLang="en-US" sz="2400" b="1" u="sng">
                <a:latin typeface="Times New Roman" panose="02020603050405020304" pitchFamily="18" charset="0"/>
              </a:rPr>
              <a:t>Ôn bài hát</a:t>
            </a:r>
            <a:r>
              <a:rPr lang="en-US" altLang="en-US" sz="2400" b="1">
                <a:latin typeface="Times New Roman" panose="02020603050405020304" pitchFamily="18" charset="0"/>
              </a:rPr>
              <a:t>: Nối vòng tay lớn</a:t>
            </a:r>
          </a:p>
        </p:txBody>
      </p:sp>
      <p:sp>
        <p:nvSpPr>
          <p:cNvPr id="6150" name="Text Box 71"/>
          <p:cNvSpPr txBox="1">
            <a:spLocks noChangeArrowheads="1"/>
          </p:cNvSpPr>
          <p:nvPr/>
        </p:nvSpPr>
        <p:spPr bwMode="auto">
          <a:xfrm>
            <a:off x="2362200" y="1219200"/>
            <a:ext cx="3810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>
                <a:latin typeface="Times New Roman" panose="02020603050405020304" pitchFamily="18" charset="0"/>
              </a:rPr>
              <a:t>Nhạc và lời: Trịnh Công Sơn</a:t>
            </a:r>
          </a:p>
        </p:txBody>
      </p:sp>
      <p:sp>
        <p:nvSpPr>
          <p:cNvPr id="6151" name="Text Box 72"/>
          <p:cNvSpPr txBox="1">
            <a:spLocks noChangeArrowheads="1"/>
          </p:cNvSpPr>
          <p:nvPr/>
        </p:nvSpPr>
        <p:spPr bwMode="auto">
          <a:xfrm>
            <a:off x="2590800" y="1"/>
            <a:ext cx="80772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u="sng" dirty="0">
                <a:latin typeface="Times New Roman" panose="02020603050405020304" pitchFamily="18" charset="0"/>
              </a:rPr>
              <a:t>TIẾT 10</a:t>
            </a:r>
            <a:r>
              <a:rPr lang="en-US" altLang="en-US" sz="2400" b="1" dirty="0">
                <a:latin typeface="Times New Roman" panose="02020603050405020304" pitchFamily="18" charset="0"/>
              </a:rPr>
              <a:t>: ÔN BÀI HÁT – ÔN TĐN SỐ 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3</a:t>
            </a:r>
            <a:endParaRPr lang="en-US" altLang="en-US" sz="2400" b="1" dirty="0">
              <a:latin typeface="Times New Roman" panose="02020603050405020304" pitchFamily="18" charset="0"/>
            </a:endParaRPr>
          </a:p>
        </p:txBody>
      </p:sp>
      <p:sp>
        <p:nvSpPr>
          <p:cNvPr id="15433" name="Text Box 73"/>
          <p:cNvSpPr txBox="1">
            <a:spLocks noChangeArrowheads="1"/>
          </p:cNvSpPr>
          <p:nvPr/>
        </p:nvSpPr>
        <p:spPr bwMode="auto">
          <a:xfrm>
            <a:off x="1447800" y="1600200"/>
            <a:ext cx="4876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>
                <a:solidFill>
                  <a:srgbClr val="0000CC"/>
                </a:solidFill>
                <a:latin typeface="Times New Roman" panose="02020603050405020304" pitchFamily="18" charset="0"/>
              </a:rPr>
              <a:t> II. </a:t>
            </a:r>
            <a:r>
              <a:rPr lang="en-US" altLang="en-US" sz="2400" b="1" u="sng">
                <a:solidFill>
                  <a:srgbClr val="0000CC"/>
                </a:solidFill>
                <a:latin typeface="Times New Roman" panose="02020603050405020304" pitchFamily="18" charset="0"/>
              </a:rPr>
              <a:t>Ôn tập Tập đọc nhạc</a:t>
            </a:r>
            <a:r>
              <a:rPr lang="en-US" altLang="en-US" sz="2400" b="1">
                <a:solidFill>
                  <a:srgbClr val="0000CC"/>
                </a:solidFill>
                <a:latin typeface="Times New Roman" panose="02020603050405020304" pitchFamily="18" charset="0"/>
              </a:rPr>
              <a:t>: TĐN số 3</a:t>
            </a:r>
          </a:p>
        </p:txBody>
      </p:sp>
      <p:pic>
        <p:nvPicPr>
          <p:cNvPr id="15434" name="Picture 7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199" y="838200"/>
            <a:ext cx="5895109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435" name="Picture 7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879" r="48737" b="4889"/>
          <a:stretch>
            <a:fillRect/>
          </a:stretch>
        </p:blipFill>
        <p:spPr bwMode="auto">
          <a:xfrm>
            <a:off x="1676400" y="2667000"/>
            <a:ext cx="42672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436" name="Text Box 76"/>
          <p:cNvSpPr txBox="1">
            <a:spLocks noChangeArrowheads="1"/>
          </p:cNvSpPr>
          <p:nvPr/>
        </p:nvSpPr>
        <p:spPr bwMode="auto">
          <a:xfrm>
            <a:off x="1981200" y="2057400"/>
            <a:ext cx="3124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None/>
            </a:pPr>
            <a:r>
              <a:rPr lang="en-US" altLang="en-US" sz="2400">
                <a:latin typeface="Times New Roman" panose="02020603050405020304" pitchFamily="18" charset="0"/>
              </a:rPr>
              <a:t>Gam Pha trưởng.</a:t>
            </a:r>
          </a:p>
        </p:txBody>
      </p:sp>
    </p:spTree>
    <p:extLst>
      <p:ext uri="{BB962C8B-B14F-4D97-AF65-F5344CB8AC3E}">
        <p14:creationId xmlns:p14="http://schemas.microsoft.com/office/powerpoint/2010/main" val="33552064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154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154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154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 nodeType="afterGroup">
                            <p:stCondLst>
                              <p:cond delay="1040"/>
                            </p:stCondLst>
                            <p:childTnLst>
                              <p:par>
                                <p:cTn id="11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154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8" dur="500"/>
                                        <p:tgtEl>
                                          <p:spTgt spid="154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1" dur="500"/>
                                        <p:tgtEl>
                                          <p:spTgt spid="154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433" grpId="0"/>
      <p:bldP spid="15436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Text Box 3"/>
          <p:cNvSpPr txBox="1">
            <a:spLocks noChangeArrowheads="1"/>
          </p:cNvSpPr>
          <p:nvPr/>
        </p:nvSpPr>
        <p:spPr bwMode="auto">
          <a:xfrm>
            <a:off x="2590800" y="1"/>
            <a:ext cx="80772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u="sng" dirty="0">
                <a:latin typeface="Times New Roman" panose="02020603050405020304" pitchFamily="18" charset="0"/>
              </a:rPr>
              <a:t>TIẾT 10</a:t>
            </a:r>
            <a:r>
              <a:rPr lang="en-US" altLang="en-US" sz="2400" b="1" dirty="0">
                <a:latin typeface="Times New Roman" panose="02020603050405020304" pitchFamily="18" charset="0"/>
              </a:rPr>
              <a:t>: ÔN BÀI HÁT – ÔN TĐN SỐ </a:t>
            </a:r>
            <a:r>
              <a:rPr lang="en-US" altLang="en-US" sz="2400" b="1" dirty="0" smtClean="0">
                <a:latin typeface="Times New Roman" panose="02020603050405020304" pitchFamily="18" charset="0"/>
              </a:rPr>
              <a:t>3</a:t>
            </a:r>
            <a:endParaRPr lang="en-US" altLang="en-US" sz="2400" b="1" dirty="0">
              <a:latin typeface="Times New Roman" panose="02020603050405020304" pitchFamily="18" charset="0"/>
            </a:endParaRPr>
          </a:p>
        </p:txBody>
      </p:sp>
      <p:pic>
        <p:nvPicPr>
          <p:cNvPr id="7172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838200"/>
            <a:ext cx="10668000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06 Noi vong tay lon (nen)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62100" y="253641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225266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213582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audio>
              <p:cMediaNode>
                <p:cTn id="1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ký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bàn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Ôn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phần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ký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bàn</a:t>
            </a:r>
            <a:r>
              <a:rPr lang="en-US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endParaRPr lang="en-US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837" y="2105891"/>
            <a:ext cx="11970328" cy="4752108"/>
          </a:xfrm>
        </p:spPr>
      </p:pic>
    </p:spTree>
    <p:extLst>
      <p:ext uri="{BB962C8B-B14F-4D97-AF65-F5344CB8AC3E}">
        <p14:creationId xmlns:p14="http://schemas.microsoft.com/office/powerpoint/2010/main" val="32589959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Text Box 3"/>
          <p:cNvSpPr txBox="1">
            <a:spLocks noChangeArrowheads="1"/>
          </p:cNvSpPr>
          <p:nvPr/>
        </p:nvSpPr>
        <p:spPr bwMode="auto">
          <a:xfrm>
            <a:off x="2590800" y="1"/>
            <a:ext cx="80772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Đọc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nhạc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theo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ký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hiệu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bàn</a:t>
            </a:r>
            <a:r>
              <a:rPr lang="en-US" altLang="en-US" b="1" dirty="0" smtClean="0">
                <a:solidFill>
                  <a:srgbClr val="00206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2060"/>
                </a:solidFill>
                <a:latin typeface="Times New Roman" panose="02020603050405020304" pitchFamily="18" charset="0"/>
              </a:rPr>
              <a:t>tay</a:t>
            </a:r>
            <a:endParaRPr lang="en-US" altLang="en-US" b="1" dirty="0">
              <a:solidFill>
                <a:srgbClr val="002060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7172" name="Picture 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8545" y="838200"/>
            <a:ext cx="12053455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494" y="496888"/>
            <a:ext cx="3534936" cy="12476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0405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Text Box 3"/>
          <p:cNvSpPr txBox="1">
            <a:spLocks noChangeArrowheads="1"/>
          </p:cNvSpPr>
          <p:nvPr/>
        </p:nvSpPr>
        <p:spPr bwMode="auto">
          <a:xfrm>
            <a:off x="2590800" y="1"/>
            <a:ext cx="80772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FontTx/>
              <a:buNone/>
            </a:pPr>
            <a:r>
              <a:rPr lang="en-US" altLang="en-US" sz="2400" b="1" dirty="0" smtClean="0"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Đọc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nhạc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và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vỗ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tay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theo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tiết</a:t>
            </a:r>
            <a:r>
              <a:rPr lang="en-US" altLang="en-US" b="1" dirty="0" smtClean="0">
                <a:solidFill>
                  <a:srgbClr val="0070C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 smtClean="0">
                <a:solidFill>
                  <a:srgbClr val="0070C0"/>
                </a:solidFill>
                <a:latin typeface="Times New Roman" panose="02020603050405020304" pitchFamily="18" charset="0"/>
              </a:rPr>
              <a:t>tấu</a:t>
            </a:r>
            <a:endParaRPr lang="en-US" altLang="en-US" b="1" dirty="0">
              <a:solidFill>
                <a:srgbClr val="0070C0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7172" name="Picture 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8545" y="838200"/>
            <a:ext cx="12053455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0478" y="261611"/>
            <a:ext cx="1400175" cy="1590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07906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3"/>
          <p:cNvSpPr txBox="1">
            <a:spLocks noChangeArrowheads="1"/>
          </p:cNvSpPr>
          <p:nvPr/>
        </p:nvSpPr>
        <p:spPr bwMode="auto">
          <a:xfrm>
            <a:off x="3200400" y="801689"/>
            <a:ext cx="6096000" cy="646331"/>
          </a:xfrm>
          <a:prstGeom prst="rect">
            <a:avLst/>
          </a:prstGeom>
          <a:solidFill>
            <a:srgbClr val="00206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sz="3600" b="1" dirty="0" err="1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Âm</a:t>
            </a:r>
            <a:r>
              <a:rPr lang="en-US" sz="3600" b="1" dirty="0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US" sz="3600" b="1" dirty="0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thường</a:t>
            </a:r>
            <a:r>
              <a:rPr lang="en-US" sz="3600" b="1" dirty="0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 smtClean="0">
                <a:solidFill>
                  <a:srgbClr val="66FF3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thức</a:t>
            </a:r>
            <a:endParaRPr lang="en-US" sz="3600" b="1" dirty="0">
              <a:solidFill>
                <a:srgbClr val="66FF33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243" name="WordArt 19">
            <a:hlinkClick r:id="rId2" action="ppaction://hlinkpres?slideindex=1&amp;slidetitle="/>
          </p:cNvPr>
          <p:cNvSpPr>
            <a:spLocks noChangeArrowheads="1" noChangeShapeType="1" noTextEdit="1"/>
          </p:cNvSpPr>
          <p:nvPr/>
        </p:nvSpPr>
        <p:spPr bwMode="auto">
          <a:xfrm>
            <a:off x="3276600" y="1981200"/>
            <a:ext cx="5962650" cy="1441450"/>
          </a:xfrm>
          <a:prstGeom prst="rect">
            <a:avLst/>
          </a:prstGeom>
        </p:spPr>
        <p:txBody>
          <a:bodyPr wrap="none" fromWordArt="1">
            <a:prstTxWarp prst="textDoubleWave1">
              <a:avLst>
                <a:gd name="adj1" fmla="val 6500"/>
                <a:gd name="adj2" fmla="val 0"/>
              </a:avLst>
            </a:prstTxWarp>
          </a:bodyPr>
          <a:lstStyle/>
          <a:p>
            <a:pPr algn="ctr"/>
            <a:r>
              <a:rPr lang="en-US" sz="3600" b="1" kern="10" spc="-360">
                <a:ln w="12700">
                  <a:solidFill>
                    <a:srgbClr val="FF00FF"/>
                  </a:solidFill>
                  <a:prstDash val="sysDot"/>
                  <a:round/>
                  <a:headEnd/>
                  <a:tailEnd/>
                </a:ln>
                <a:solidFill>
                  <a:srgbClr val="FF33CC"/>
                </a:solidFill>
                <a:effectLst>
                  <a:outerShdw dist="125724" dir="18900000" algn="ctr" rotWithShape="0">
                    <a:srgbClr val="000099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Nhạc sĩ Nguyễn Văn Tý</a:t>
            </a:r>
          </a:p>
        </p:txBody>
      </p:sp>
      <p:sp>
        <p:nvSpPr>
          <p:cNvPr id="10244" name="WordArt 20">
            <a:hlinkClick r:id="rId2" action="ppaction://hlinkpres?slideindex=1&amp;slidetitle="/>
          </p:cNvPr>
          <p:cNvSpPr>
            <a:spLocks noChangeArrowheads="1" noChangeShapeType="1" noTextEdit="1"/>
          </p:cNvSpPr>
          <p:nvPr/>
        </p:nvSpPr>
        <p:spPr bwMode="auto">
          <a:xfrm>
            <a:off x="3371850" y="3735388"/>
            <a:ext cx="5867400" cy="989012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600" b="1" kern="10" dirty="0" err="1">
                <a:ln w="19050">
                  <a:solidFill>
                    <a:srgbClr val="FF99CC"/>
                  </a:solidFill>
                  <a:prstDash val="sysDot"/>
                  <a:round/>
                  <a:headEnd/>
                  <a:tailEnd/>
                </a:ln>
                <a:solidFill>
                  <a:srgbClr val="C0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3600" b="1" kern="10" dirty="0">
                <a:ln w="19050">
                  <a:solidFill>
                    <a:srgbClr val="FF99CC"/>
                  </a:solidFill>
                  <a:prstDash val="sysDot"/>
                  <a:round/>
                  <a:headEnd/>
                  <a:tailEnd/>
                </a:ln>
                <a:solidFill>
                  <a:srgbClr val="C0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kern="10" dirty="0" err="1">
                <a:ln w="19050">
                  <a:solidFill>
                    <a:srgbClr val="FF99CC"/>
                  </a:solidFill>
                  <a:prstDash val="sysDot"/>
                  <a:round/>
                  <a:headEnd/>
                  <a:tailEnd/>
                </a:ln>
                <a:solidFill>
                  <a:srgbClr val="C0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3600" b="1" kern="10" dirty="0">
                <a:ln w="19050">
                  <a:solidFill>
                    <a:srgbClr val="FF99CC"/>
                  </a:solidFill>
                  <a:prstDash val="sysDot"/>
                  <a:round/>
                  <a:headEnd/>
                  <a:tailEnd/>
                </a:ln>
                <a:solidFill>
                  <a:srgbClr val="C0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kern="10" dirty="0" err="1">
                <a:ln w="19050">
                  <a:solidFill>
                    <a:srgbClr val="FF99CC"/>
                  </a:solidFill>
                  <a:prstDash val="sysDot"/>
                  <a:round/>
                  <a:headEnd/>
                  <a:tailEnd/>
                </a:ln>
                <a:solidFill>
                  <a:srgbClr val="C0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hát</a:t>
            </a:r>
            <a:r>
              <a:rPr lang="en-US" sz="3600" b="1" kern="10" dirty="0">
                <a:ln w="19050">
                  <a:solidFill>
                    <a:srgbClr val="FF99CC"/>
                  </a:solidFill>
                  <a:prstDash val="sysDot"/>
                  <a:round/>
                  <a:headEnd/>
                  <a:tailEnd/>
                </a:ln>
                <a:solidFill>
                  <a:srgbClr val="C0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MẸ YÊU CON</a:t>
            </a:r>
          </a:p>
        </p:txBody>
      </p:sp>
    </p:spTree>
    <p:extLst>
      <p:ext uri="{BB962C8B-B14F-4D97-AF65-F5344CB8AC3E}">
        <p14:creationId xmlns:p14="http://schemas.microsoft.com/office/powerpoint/2010/main" val="5172221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72" name="AutoShape 5"/>
          <p:cNvSpPr>
            <a:spLocks noChangeArrowheads="1"/>
          </p:cNvSpPr>
          <p:nvPr/>
        </p:nvSpPr>
        <p:spPr bwMode="auto">
          <a:xfrm>
            <a:off x="6553200" y="304800"/>
            <a:ext cx="4114800" cy="2667000"/>
          </a:xfrm>
          <a:prstGeom prst="irregularSeal1">
            <a:avLst/>
          </a:prstGeom>
          <a:solidFill>
            <a:srgbClr val="FFFF00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9pPr>
          </a:lstStyle>
          <a:p>
            <a:pPr eaLnBrk="1" hangingPunct="1"/>
            <a:endParaRPr lang="en-US"/>
          </a:p>
        </p:txBody>
      </p:sp>
      <p:pic>
        <p:nvPicPr>
          <p:cNvPr id="8" name="Picture 7" descr="images829150_chandung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0" y="3733800"/>
            <a:ext cx="4114800" cy="3048000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WordArt 4"/>
          <p:cNvSpPr>
            <a:spLocks noChangeArrowheads="1" noChangeShapeType="1" noTextEdit="1"/>
          </p:cNvSpPr>
          <p:nvPr/>
        </p:nvSpPr>
        <p:spPr bwMode="auto">
          <a:xfrm>
            <a:off x="6858000" y="990600"/>
            <a:ext cx="3124200" cy="1155700"/>
          </a:xfrm>
          <a:prstGeom prst="rect">
            <a:avLst/>
          </a:prstGeom>
        </p:spPr>
        <p:txBody>
          <a:bodyPr wrap="none" fromWordArt="1">
            <a:prstTxWarp prst="textDeflate">
              <a:avLst>
                <a:gd name="adj" fmla="val 26227"/>
              </a:avLst>
            </a:prstTxWarp>
          </a:bodyPr>
          <a:lstStyle/>
          <a:p>
            <a:pPr algn="ctr"/>
            <a:r>
              <a:rPr lang="en-US" sz="3600" b="1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Bản đồ Việt Nam</a:t>
            </a:r>
          </a:p>
        </p:txBody>
      </p:sp>
      <p:pic>
        <p:nvPicPr>
          <p:cNvPr id="9221" name="Picture 9" descr="Ban do VN tieng Viet.gi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1" y="0"/>
            <a:ext cx="4875213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 Box 10"/>
          <p:cNvSpPr txBox="1">
            <a:spLocks noChangeArrowheads="1"/>
          </p:cNvSpPr>
          <p:nvPr/>
        </p:nvSpPr>
        <p:spPr bwMode="auto">
          <a:xfrm>
            <a:off x="3092604" y="1864114"/>
            <a:ext cx="1295400" cy="366713"/>
          </a:xfrm>
          <a:prstGeom prst="rect">
            <a:avLst/>
          </a:prstGeom>
          <a:solidFill>
            <a:srgbClr val="0066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VNI-Times" pitchFamily="2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b="1" dirty="0">
                <a:solidFill>
                  <a:schemeClr val="bg1"/>
                </a:solidFill>
              </a:rPr>
              <a:t>NGHỆ </a:t>
            </a:r>
            <a:r>
              <a:rPr lang="en-US" b="1" dirty="0" smtClean="0">
                <a:solidFill>
                  <a:schemeClr val="bg1"/>
                </a:solidFill>
              </a:rPr>
              <a:t>AN</a:t>
            </a:r>
            <a:endParaRPr lang="en-US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82349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127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127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112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72" grpId="0" animBg="1"/>
      <p:bldP spid="9" grpId="0" animBg="1"/>
      <p:bldP spid="14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Nguyen_Van_Ty_tre"/>
          <p:cNvPicPr preferRelativeResize="0"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0" y="685800"/>
            <a:ext cx="1828800" cy="2362200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4" descr="NguyenVanTy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2400" y="381000"/>
            <a:ext cx="2014538" cy="2687638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5" descr="NVTy va vo Nguyen Thi Bach L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8400" y="1066800"/>
            <a:ext cx="2590800" cy="2006600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8" descr="nguyenvanty01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67800" y="1050926"/>
            <a:ext cx="1295400" cy="1997075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3" descr="NguyenVanTy"/>
          <p:cNvPicPr preferRelativeResize="0"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3429000"/>
            <a:ext cx="2133600" cy="3048000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images829150_chandung3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2400" y="3429000"/>
            <a:ext cx="3810000" cy="3048000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 descr="NVT va PhamDuy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75600" y="3397250"/>
            <a:ext cx="2540000" cy="3079750"/>
          </a:xfrm>
          <a:prstGeom prst="rect">
            <a:avLst/>
          </a:prstGeom>
          <a:noFill/>
          <a:ln w="38100">
            <a:solidFill>
              <a:srgbClr val="FF99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321" name="WordArt 11">
            <a:hlinkClick r:id="rId9" action="ppaction://hlinkpres?slideindex=1&amp;slidetitle="/>
          </p:cNvPr>
          <p:cNvSpPr>
            <a:spLocks noChangeArrowheads="1" noChangeShapeType="1" noTextEdit="1"/>
          </p:cNvSpPr>
          <p:nvPr/>
        </p:nvSpPr>
        <p:spPr bwMode="auto">
          <a:xfrm>
            <a:off x="6172200" y="152400"/>
            <a:ext cx="4343400" cy="6858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600" b="1" i="1" kern="10">
                <a:ln w="19050">
                  <a:solidFill>
                    <a:srgbClr val="FF00FF"/>
                  </a:solidFill>
                  <a:prstDash val="sysDot"/>
                  <a:round/>
                  <a:headEnd/>
                  <a:tailEnd/>
                </a:ln>
                <a:solidFill>
                  <a:srgbClr val="FF33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Nhạc sĩ NGUYỄN VĂN TÝ</a:t>
            </a:r>
          </a:p>
        </p:txBody>
      </p:sp>
    </p:spTree>
    <p:extLst>
      <p:ext uri="{BB962C8B-B14F-4D97-AF65-F5344CB8AC3E}">
        <p14:creationId xmlns:p14="http://schemas.microsoft.com/office/powerpoint/2010/main" val="14065136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70" decel="100000"/>
                                        <p:tgtEl>
                                          <p:spTgt spid="1332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8" dur="770" decel="100000"/>
                                        <p:tgtEl>
                                          <p:spTgt spid="13321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9" dur="1230" accel="100000" fill="hold">
                                          <p:stCondLst>
                                            <p:cond delay="770"/>
                                          </p:stCondLst>
                                        </p:cTn>
                                        <p:tgtEl>
                                          <p:spTgt spid="13321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10" dur="770" fill="hold"/>
                                        <p:tgtEl>
                                          <p:spTgt spid="133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11" dur="1230" accel="100000" fill="hold">
                                          <p:stCondLst>
                                            <p:cond delay="770"/>
                                          </p:stCondLst>
                                        </p:cTn>
                                        <p:tgtEl>
                                          <p:spTgt spid="133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12" dur="770" fill="hold"/>
                                        <p:tgtEl>
                                          <p:spTgt spid="133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13" dur="1230" accel="100000" fill="hold">
                                          <p:stCondLst>
                                            <p:cond delay="770"/>
                                          </p:stCondLst>
                                        </p:cTn>
                                        <p:tgtEl>
                                          <p:spTgt spid="133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22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9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36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 nodeType="afterGroup">
                            <p:stCondLst>
                              <p:cond delay="6000"/>
                            </p:stCondLst>
                            <p:childTnLst>
                              <p:par>
                                <p:cTn id="43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 nodeType="afterGroup">
                            <p:stCondLst>
                              <p:cond delay="7000"/>
                            </p:stCondLst>
                            <p:childTnLst>
                              <p:par>
                                <p:cTn id="50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 nodeType="afterGroup">
                            <p:stCondLst>
                              <p:cond delay="8000"/>
                            </p:stCondLst>
                            <p:childTnLst>
                              <p:par>
                                <p:cTn id="57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21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1" name="WordArt 19">
            <a:hlinkClick r:id="rId2" action="ppaction://hlinkpres?slideindex=1&amp;slidetitle="/>
          </p:cNvPr>
          <p:cNvSpPr>
            <a:spLocks noChangeArrowheads="1" noChangeShapeType="1" noTextEdit="1"/>
          </p:cNvSpPr>
          <p:nvPr/>
        </p:nvSpPr>
        <p:spPr bwMode="auto">
          <a:xfrm>
            <a:off x="2971800" y="914400"/>
            <a:ext cx="5962650" cy="1441450"/>
          </a:xfrm>
          <a:prstGeom prst="rect">
            <a:avLst/>
          </a:prstGeom>
        </p:spPr>
        <p:txBody>
          <a:bodyPr wrap="none" fromWordArt="1">
            <a:prstTxWarp prst="textDoubleWave1">
              <a:avLst>
                <a:gd name="adj1" fmla="val 6500"/>
                <a:gd name="adj2" fmla="val 0"/>
              </a:avLst>
            </a:prstTxWarp>
          </a:bodyPr>
          <a:lstStyle/>
          <a:p>
            <a:pPr algn="ctr"/>
            <a:r>
              <a:rPr lang="en-US" sz="3600" b="1" kern="10" spc="-360">
                <a:ln w="12700">
                  <a:solidFill>
                    <a:srgbClr val="FF00FF"/>
                  </a:solidFill>
                  <a:prstDash val="sysDot"/>
                  <a:round/>
                  <a:headEnd/>
                  <a:tailEnd/>
                </a:ln>
                <a:solidFill>
                  <a:srgbClr val="FF33CC"/>
                </a:solidFill>
                <a:effectLst>
                  <a:outerShdw dist="125724" dir="18900000" algn="ctr" rotWithShape="0">
                    <a:srgbClr val="000099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Thuyết trình</a:t>
            </a:r>
          </a:p>
        </p:txBody>
      </p:sp>
      <p:sp>
        <p:nvSpPr>
          <p:cNvPr id="37894" name="WordArt 6"/>
          <p:cNvSpPr>
            <a:spLocks noChangeArrowheads="1" noChangeShapeType="1" noTextEdit="1"/>
          </p:cNvSpPr>
          <p:nvPr/>
        </p:nvSpPr>
        <p:spPr bwMode="auto">
          <a:xfrm>
            <a:off x="1828800" y="2895600"/>
            <a:ext cx="8686800" cy="1905000"/>
          </a:xfrm>
          <a:prstGeom prst="rect">
            <a:avLst/>
          </a:prstGeo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600" kern="10">
                <a:solidFill>
                  <a:srgbClr val="0000FF"/>
                </a:solidFill>
                <a:effectLst>
                  <a:outerShdw dist="45791" dir="2021404" algn="ctr" rotWithShape="0">
                    <a:srgbClr val="B2B2B2">
                      <a:alpha val="80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Học sinh trình bày về</a:t>
            </a:r>
          </a:p>
          <a:p>
            <a:pPr algn="ctr"/>
            <a:r>
              <a:rPr lang="en-US" sz="3600" kern="10">
                <a:solidFill>
                  <a:srgbClr val="0000FF"/>
                </a:solidFill>
                <a:effectLst>
                  <a:outerShdw dist="45791" dir="2021404" algn="ctr" rotWithShape="0">
                    <a:srgbClr val="B2B2B2">
                      <a:alpha val="80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Nhạc sĩ Nguyễn Văn Tý và bài hát Mẹ Yêu Con</a:t>
            </a:r>
          </a:p>
        </p:txBody>
      </p:sp>
      <p:pic>
        <p:nvPicPr>
          <p:cNvPr id="2" name="Picture 8" descr="FLOWERS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76400" y="4995864"/>
            <a:ext cx="2057400" cy="186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8" descr="FLOWERS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4995864"/>
            <a:ext cx="2057400" cy="1862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8" descr="FLOWERS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5800" y="4876800"/>
            <a:ext cx="2057400" cy="1862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6" descr="Picture4.gi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1600" y="304801"/>
            <a:ext cx="1466850" cy="148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6" descr="Picture4.gi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76400" y="2133601"/>
            <a:ext cx="1466850" cy="148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351614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378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9" presetID="8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1" dur="2000"/>
                                        <p:tgtEl>
                                          <p:spTgt spid="378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7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7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7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 nodeType="afterGroup">
                            <p:stCondLst>
                              <p:cond delay="4500"/>
                            </p:stCondLst>
                            <p:childTnLst>
                              <p:par>
                                <p:cTn id="3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891" grpId="0" animBg="1"/>
      <p:bldP spid="37894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Mẹ yêu con. Thiện nhân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78419" y="301083"/>
            <a:ext cx="11630721" cy="62223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68111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995" name="Rectangle 3"/>
          <p:cNvSpPr>
            <a:spLocks noGrp="1" noChangeArrowheads="1"/>
          </p:cNvSpPr>
          <p:nvPr>
            <p:ph idx="1"/>
          </p:nvPr>
        </p:nvSpPr>
        <p:spPr>
          <a:xfrm>
            <a:off x="1866900" y="3768516"/>
            <a:ext cx="8229600" cy="789629"/>
          </a:xfrm>
        </p:spPr>
        <p:txBody>
          <a:bodyPr>
            <a:normAutofit fontScale="92500" lnSpcReduction="20000"/>
          </a:bodyPr>
          <a:lstStyle/>
          <a:p>
            <a:pPr marL="574675" lvl="1" indent="-423863">
              <a:buNone/>
              <a:defRPr/>
            </a:pP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3.Bài TĐN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số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3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được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viết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ở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giọng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gì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?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Được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trích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từ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bài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hát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nào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của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Nhạc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sĩ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Hoàng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  <a:latin typeface="Times New Roman" pitchFamily="18" charset="0"/>
              </a:rPr>
              <a:t>Việt</a:t>
            </a:r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</a:rPr>
              <a:t>? </a:t>
            </a:r>
          </a:p>
          <a:p>
            <a:pPr marL="36513" indent="-36513">
              <a:buNone/>
              <a:defRPr/>
            </a:pPr>
            <a:endParaRPr lang="en-US" dirty="0">
              <a:solidFill>
                <a:srgbClr val="FF0000"/>
              </a:solidFill>
              <a:latin typeface="Times New Roman" pitchFamily="18" charset="0"/>
            </a:endParaRPr>
          </a:p>
        </p:txBody>
      </p:sp>
      <p:sp>
        <p:nvSpPr>
          <p:cNvPr id="98307" name="Text Box 7"/>
          <p:cNvSpPr txBox="1">
            <a:spLocks noChangeArrowheads="1"/>
          </p:cNvSpPr>
          <p:nvPr/>
        </p:nvSpPr>
        <p:spPr bwMode="auto">
          <a:xfrm>
            <a:off x="2895600" y="152401"/>
            <a:ext cx="6477000" cy="7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sz="4500" b="1" dirty="0" err="1" smtClean="0">
                <a:solidFill>
                  <a:srgbClr val="002060"/>
                </a:solidFill>
              </a:rPr>
              <a:t>Củng</a:t>
            </a:r>
            <a:r>
              <a:rPr lang="en-US" sz="4500" b="1" dirty="0" smtClean="0">
                <a:solidFill>
                  <a:srgbClr val="002060"/>
                </a:solidFill>
              </a:rPr>
              <a:t> </a:t>
            </a:r>
            <a:r>
              <a:rPr lang="en-US" sz="4500" b="1" dirty="0" err="1" smtClean="0">
                <a:solidFill>
                  <a:srgbClr val="002060"/>
                </a:solidFill>
              </a:rPr>
              <a:t>cố</a:t>
            </a:r>
            <a:endParaRPr lang="en-US" sz="4500" b="1" dirty="0">
              <a:solidFill>
                <a:srgbClr val="002060"/>
              </a:solidFill>
            </a:endParaRPr>
          </a:p>
        </p:txBody>
      </p:sp>
      <p:sp>
        <p:nvSpPr>
          <p:cNvPr id="213008" name="Rectangle 16"/>
          <p:cNvSpPr>
            <a:spLocks noChangeArrowheads="1"/>
          </p:cNvSpPr>
          <p:nvPr/>
        </p:nvSpPr>
        <p:spPr bwMode="auto">
          <a:xfrm>
            <a:off x="2133600" y="4730541"/>
            <a:ext cx="80010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marL="342900" indent="-342900" eaLnBrk="1" hangingPunct="1">
              <a:buFontTx/>
              <a:buChar char="-"/>
            </a:pPr>
            <a:r>
              <a:rPr lang="en-US" dirty="0" err="1" smtClean="0">
                <a:solidFill>
                  <a:srgbClr val="002060"/>
                </a:solidFill>
              </a:rPr>
              <a:t>Bài</a:t>
            </a:r>
            <a:r>
              <a:rPr lang="en-US" dirty="0" smtClean="0">
                <a:solidFill>
                  <a:srgbClr val="002060"/>
                </a:solidFill>
              </a:rPr>
              <a:t> TĐN </a:t>
            </a:r>
            <a:r>
              <a:rPr lang="en-US" dirty="0" err="1" smtClean="0">
                <a:solidFill>
                  <a:srgbClr val="002060"/>
                </a:solidFill>
              </a:rPr>
              <a:t>số</a:t>
            </a:r>
            <a:r>
              <a:rPr lang="en-US" dirty="0" smtClean="0">
                <a:solidFill>
                  <a:srgbClr val="002060"/>
                </a:solidFill>
              </a:rPr>
              <a:t> 3 </a:t>
            </a:r>
            <a:r>
              <a:rPr lang="en-US" dirty="0" err="1" smtClean="0">
                <a:solidFill>
                  <a:srgbClr val="002060"/>
                </a:solidFill>
              </a:rPr>
              <a:t>được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viết</a:t>
            </a:r>
            <a:r>
              <a:rPr lang="en-US" dirty="0" smtClean="0">
                <a:solidFill>
                  <a:srgbClr val="002060"/>
                </a:solidFill>
              </a:rPr>
              <a:t> ở </a:t>
            </a:r>
            <a:r>
              <a:rPr lang="en-US" dirty="0" err="1" smtClean="0">
                <a:solidFill>
                  <a:srgbClr val="002060"/>
                </a:solidFill>
              </a:rPr>
              <a:t>giọng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Pha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trưởng</a:t>
            </a:r>
            <a:r>
              <a:rPr lang="en-US" dirty="0" smtClean="0">
                <a:solidFill>
                  <a:srgbClr val="002060"/>
                </a:solidFill>
              </a:rPr>
              <a:t> ( F </a:t>
            </a:r>
            <a:r>
              <a:rPr lang="en-US" dirty="0" err="1" smtClean="0">
                <a:solidFill>
                  <a:srgbClr val="002060"/>
                </a:solidFill>
              </a:rPr>
              <a:t>Dur</a:t>
            </a:r>
            <a:r>
              <a:rPr lang="en-US" dirty="0" smtClean="0">
                <a:solidFill>
                  <a:srgbClr val="002060"/>
                </a:solidFill>
              </a:rPr>
              <a:t>)</a:t>
            </a:r>
          </a:p>
          <a:p>
            <a:pPr marL="342900" indent="-342900" eaLnBrk="1" hangingPunct="1">
              <a:buFontTx/>
              <a:buChar char="-"/>
            </a:pPr>
            <a:r>
              <a:rPr lang="en-US" dirty="0" err="1" smtClean="0">
                <a:solidFill>
                  <a:srgbClr val="002060"/>
                </a:solidFill>
              </a:rPr>
              <a:t>Trích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từ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bài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hát</a:t>
            </a:r>
            <a:r>
              <a:rPr lang="en-US" dirty="0" smtClean="0">
                <a:solidFill>
                  <a:srgbClr val="002060"/>
                </a:solidFill>
              </a:rPr>
              <a:t> : </a:t>
            </a:r>
            <a:r>
              <a:rPr lang="en-US" dirty="0" err="1" smtClean="0">
                <a:solidFill>
                  <a:srgbClr val="002060"/>
                </a:solidFill>
              </a:rPr>
              <a:t>Lá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Xanh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213010" name="Text Box 18"/>
          <p:cNvSpPr txBox="1">
            <a:spLocks noChangeArrowheads="1"/>
          </p:cNvSpPr>
          <p:nvPr/>
        </p:nvSpPr>
        <p:spPr bwMode="auto">
          <a:xfrm>
            <a:off x="2209800" y="1676401"/>
            <a:ext cx="76200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dirty="0">
                <a:solidFill>
                  <a:srgbClr val="002060"/>
                </a:solidFill>
              </a:rPr>
              <a:t>- </a:t>
            </a:r>
            <a:r>
              <a:rPr lang="en-US" dirty="0" err="1" smtClean="0">
                <a:solidFill>
                  <a:srgbClr val="002060"/>
                </a:solidFill>
              </a:rPr>
              <a:t>Nhạc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sĩ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Trịnh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Công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Sơn</a:t>
            </a:r>
            <a:endParaRPr lang="en-US" dirty="0">
              <a:solidFill>
                <a:srgbClr val="FFFF00"/>
              </a:solidFill>
            </a:endParaRPr>
          </a:p>
        </p:txBody>
      </p:sp>
      <p:sp>
        <p:nvSpPr>
          <p:cNvPr id="213011" name="Text Box 19"/>
          <p:cNvSpPr txBox="1">
            <a:spLocks noChangeArrowheads="1"/>
          </p:cNvSpPr>
          <p:nvPr/>
        </p:nvSpPr>
        <p:spPr bwMode="auto">
          <a:xfrm>
            <a:off x="2057400" y="2954426"/>
            <a:ext cx="75438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dirty="0">
                <a:solidFill>
                  <a:srgbClr val="002060"/>
                </a:solidFill>
              </a:rPr>
              <a:t>- </a:t>
            </a:r>
            <a:r>
              <a:rPr lang="en-US" dirty="0" err="1" smtClean="0">
                <a:solidFill>
                  <a:srgbClr val="002060"/>
                </a:solidFill>
              </a:rPr>
              <a:t>Giọng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Mi</a:t>
            </a:r>
            <a:r>
              <a:rPr lang="en-US" dirty="0" smtClean="0">
                <a:solidFill>
                  <a:srgbClr val="002060"/>
                </a:solidFill>
              </a:rPr>
              <a:t> </a:t>
            </a:r>
            <a:r>
              <a:rPr lang="en-US" dirty="0" err="1" smtClean="0">
                <a:solidFill>
                  <a:srgbClr val="002060"/>
                </a:solidFill>
              </a:rPr>
              <a:t>thứ</a:t>
            </a:r>
            <a:r>
              <a:rPr lang="en-US" dirty="0" smtClean="0">
                <a:solidFill>
                  <a:srgbClr val="002060"/>
                </a:solidFill>
              </a:rPr>
              <a:t> ( E moll)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213012" name="Text Box 20"/>
          <p:cNvSpPr txBox="1">
            <a:spLocks noChangeArrowheads="1"/>
          </p:cNvSpPr>
          <p:nvPr/>
        </p:nvSpPr>
        <p:spPr bwMode="auto">
          <a:xfrm>
            <a:off x="2057400" y="1143001"/>
            <a:ext cx="77724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800" dirty="0">
                <a:solidFill>
                  <a:srgbClr val="C00000"/>
                </a:solidFill>
              </a:rPr>
              <a:t>1. </a:t>
            </a:r>
            <a:r>
              <a:rPr lang="en-US" sz="2800" dirty="0" err="1" smtClean="0">
                <a:solidFill>
                  <a:srgbClr val="C00000"/>
                </a:solidFill>
              </a:rPr>
              <a:t>Bài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hát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>
                <a:solidFill>
                  <a:srgbClr val="C00000"/>
                </a:solidFill>
              </a:rPr>
              <a:t>N</a:t>
            </a:r>
            <a:r>
              <a:rPr lang="en-US" sz="2800" i="1" dirty="0" err="1" smtClean="0">
                <a:solidFill>
                  <a:srgbClr val="C00000"/>
                </a:solidFill>
              </a:rPr>
              <a:t>ối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 smtClean="0">
                <a:solidFill>
                  <a:srgbClr val="C00000"/>
                </a:solidFill>
              </a:rPr>
              <a:t>vòng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 smtClean="0">
                <a:solidFill>
                  <a:srgbClr val="C00000"/>
                </a:solidFill>
              </a:rPr>
              <a:t>tay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i="1" dirty="0" err="1" smtClean="0">
                <a:solidFill>
                  <a:srgbClr val="C00000"/>
                </a:solidFill>
              </a:rPr>
              <a:t>lớn</a:t>
            </a:r>
            <a:r>
              <a:rPr lang="en-US" sz="2800" i="1" dirty="0" smtClean="0">
                <a:solidFill>
                  <a:srgbClr val="C00000"/>
                </a:solidFill>
              </a:rPr>
              <a:t> </a:t>
            </a:r>
            <a:r>
              <a:rPr lang="en-US" sz="2800" dirty="0" smtClean="0">
                <a:solidFill>
                  <a:srgbClr val="C00000"/>
                </a:solidFill>
              </a:rPr>
              <a:t>do </a:t>
            </a:r>
            <a:r>
              <a:rPr lang="en-US" sz="2800" dirty="0" err="1" smtClean="0">
                <a:solidFill>
                  <a:srgbClr val="C00000"/>
                </a:solidFill>
              </a:rPr>
              <a:t>nhạc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sĩ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nào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sáng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tác</a:t>
            </a:r>
            <a:r>
              <a:rPr lang="en-US" sz="2800" dirty="0" smtClean="0">
                <a:solidFill>
                  <a:srgbClr val="C00000"/>
                </a:solidFill>
              </a:rPr>
              <a:t>?</a:t>
            </a:r>
            <a:endParaRPr lang="en-US" sz="2800" dirty="0">
              <a:solidFill>
                <a:srgbClr val="C00000"/>
              </a:solidFill>
            </a:endParaRPr>
          </a:p>
        </p:txBody>
      </p:sp>
      <p:sp>
        <p:nvSpPr>
          <p:cNvPr id="213013" name="Text Box 21"/>
          <p:cNvSpPr txBox="1">
            <a:spLocks noChangeArrowheads="1"/>
          </p:cNvSpPr>
          <p:nvPr/>
        </p:nvSpPr>
        <p:spPr bwMode="auto">
          <a:xfrm>
            <a:off x="2057400" y="2362201"/>
            <a:ext cx="78486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2800" dirty="0">
                <a:solidFill>
                  <a:srgbClr val="C00000"/>
                </a:solidFill>
              </a:rPr>
              <a:t>2. </a:t>
            </a:r>
            <a:r>
              <a:rPr lang="en-US" sz="2800" dirty="0" err="1" smtClean="0">
                <a:solidFill>
                  <a:srgbClr val="C00000"/>
                </a:solidFill>
              </a:rPr>
              <a:t>Bài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hát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được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Viết</a:t>
            </a:r>
            <a:r>
              <a:rPr lang="en-US" sz="2800" dirty="0" smtClean="0">
                <a:solidFill>
                  <a:srgbClr val="C00000"/>
                </a:solidFill>
              </a:rPr>
              <a:t> ở </a:t>
            </a:r>
            <a:r>
              <a:rPr lang="en-US" sz="2800" dirty="0" err="1" smtClean="0">
                <a:solidFill>
                  <a:srgbClr val="C00000"/>
                </a:solidFill>
              </a:rPr>
              <a:t>giọng</a:t>
            </a:r>
            <a:r>
              <a:rPr lang="en-US" sz="2800" dirty="0" smtClean="0">
                <a:solidFill>
                  <a:srgbClr val="C00000"/>
                </a:solidFill>
              </a:rPr>
              <a:t> </a:t>
            </a:r>
            <a:r>
              <a:rPr lang="en-US" sz="2800" dirty="0" err="1" smtClean="0">
                <a:solidFill>
                  <a:srgbClr val="C00000"/>
                </a:solidFill>
              </a:rPr>
              <a:t>gì</a:t>
            </a:r>
            <a:r>
              <a:rPr lang="en-US" sz="2800" dirty="0" smtClean="0">
                <a:solidFill>
                  <a:srgbClr val="C00000"/>
                </a:solidFill>
              </a:rPr>
              <a:t>?</a:t>
            </a:r>
            <a:endParaRPr lang="en-US" sz="2800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616952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21301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2" dur="500"/>
                                        <p:tgtEl>
                                          <p:spTgt spid="21301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7" dur="500"/>
                                        <p:tgtEl>
                                          <p:spTgt spid="21301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22" dur="500"/>
                                        <p:tgtEl>
                                          <p:spTgt spid="21301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9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7" dur="500"/>
                                        <p:tgtEl>
                                          <p:spTgt spid="2129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3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32" dur="500"/>
                                        <p:tgtEl>
                                          <p:spTgt spid="21300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3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lick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2995" grpId="0" build="p"/>
      <p:bldP spid="213008" grpId="0"/>
      <p:bldP spid="213010" grpId="0"/>
      <p:bldP spid="213011" grpId="0"/>
      <p:bldP spid="213012" grpId="0"/>
      <p:bldP spid="213013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138" name="Rectangle 2"/>
          <p:cNvSpPr>
            <a:spLocks noGrp="1" noChangeArrowheads="1"/>
          </p:cNvSpPr>
          <p:nvPr>
            <p:ph idx="1"/>
          </p:nvPr>
        </p:nvSpPr>
        <p:spPr>
          <a:xfrm>
            <a:off x="1981200" y="2057400"/>
            <a:ext cx="8229600" cy="1143000"/>
          </a:xfrm>
        </p:spPr>
        <p:txBody>
          <a:bodyPr>
            <a:normAutofit lnSpcReduction="10000"/>
          </a:bodyPr>
          <a:lstStyle/>
          <a:p>
            <a:pPr eaLnBrk="1" hangingPunct="1">
              <a:lnSpc>
                <a:spcPct val="90000"/>
              </a:lnSpc>
              <a:defRPr/>
            </a:pPr>
            <a:r>
              <a:rPr lang="en-US" sz="3500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500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thuộc</a:t>
            </a:r>
            <a:r>
              <a:rPr lang="en-US" sz="3500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3500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</a:t>
            </a:r>
            <a:r>
              <a:rPr lang="en-US" sz="3500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algn="ctr"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r>
              <a:rPr lang="en-US" sz="3500" b="1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“</a:t>
            </a:r>
            <a:r>
              <a:rPr lang="en-US" sz="3500" b="1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Nối</a:t>
            </a:r>
            <a:r>
              <a:rPr lang="en-US" sz="3500" b="1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b="1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vòng</a:t>
            </a:r>
            <a:r>
              <a:rPr lang="en-US" sz="3500" b="1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b="1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r>
              <a:rPr lang="en-US" sz="3500" b="1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b="1" dirty="0" err="1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lớn</a:t>
            </a:r>
            <a:r>
              <a:rPr lang="en-US" sz="3500" b="1" dirty="0" smtClean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”</a:t>
            </a:r>
            <a:endParaRPr lang="en-US" sz="3500" b="1" dirty="0">
              <a:solidFill>
                <a:srgbClr val="92D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endParaRPr lang="en-US" sz="3500" dirty="0">
              <a:solidFill>
                <a:srgbClr val="FFFF00"/>
              </a:solidFill>
            </a:endParaRPr>
          </a:p>
        </p:txBody>
      </p:sp>
      <p:sp>
        <p:nvSpPr>
          <p:cNvPr id="219139" name="Rectangle 3"/>
          <p:cNvSpPr>
            <a:spLocks noChangeArrowheads="1"/>
          </p:cNvSpPr>
          <p:nvPr/>
        </p:nvSpPr>
        <p:spPr bwMode="auto">
          <a:xfrm>
            <a:off x="1981200" y="4953000"/>
            <a:ext cx="82296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>
              <a:spcBef>
                <a:spcPct val="20000"/>
              </a:spcBef>
              <a:buClr>
                <a:schemeClr val="hlink"/>
              </a:buClr>
              <a:buSzPct val="80000"/>
              <a:buFont typeface="Wingdings" pitchFamily="2" charset="2"/>
              <a:buChar char="Ø"/>
              <a:defRPr/>
            </a:pPr>
            <a:r>
              <a:rPr lang="en-US" sz="4000" dirty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4000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TĐN </a:t>
            </a:r>
            <a:r>
              <a:rPr lang="en-US" sz="4000" dirty="0" err="1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4000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ký</a:t>
            </a:r>
            <a:r>
              <a:rPr lang="en-US" sz="4000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sz="4000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bàn</a:t>
            </a:r>
            <a:r>
              <a:rPr lang="en-US" sz="4000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solidFill>
                  <a:srgbClr val="00B05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tay</a:t>
            </a:r>
            <a:endParaRPr lang="en-US" sz="4000" b="1" dirty="0">
              <a:solidFill>
                <a:srgbClr val="00B050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19140" name="Rectangle 4"/>
          <p:cNvSpPr>
            <a:spLocks noChangeArrowheads="1"/>
          </p:cNvSpPr>
          <p:nvPr/>
        </p:nvSpPr>
        <p:spPr bwMode="auto">
          <a:xfrm>
            <a:off x="2057400" y="3657600"/>
            <a:ext cx="82296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>
              <a:lnSpc>
                <a:spcPct val="90000"/>
              </a:lnSpc>
              <a:spcBef>
                <a:spcPct val="20000"/>
              </a:spcBef>
              <a:buClr>
                <a:schemeClr val="hlink"/>
              </a:buClr>
              <a:buSzPct val="80000"/>
              <a:buFont typeface="Wingdings" pitchFamily="2" charset="2"/>
              <a:buChar char="Ø"/>
              <a:defRPr/>
            </a:pPr>
            <a:r>
              <a:rPr lang="en-US" sz="350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</a:t>
            </a:r>
            <a:r>
              <a:rPr lang="en-US" sz="35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35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hợp</a:t>
            </a:r>
            <a:r>
              <a:rPr lang="en-US" sz="35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bộ</a:t>
            </a:r>
            <a:r>
              <a:rPr lang="en-US" sz="35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gõ</a:t>
            </a:r>
            <a:r>
              <a:rPr lang="en-US" sz="35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35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endParaRPr lang="en-US" sz="3500" b="1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lnSpc>
                <a:spcPct val="90000"/>
              </a:lnSpc>
              <a:spcBef>
                <a:spcPct val="20000"/>
              </a:spcBef>
              <a:buClr>
                <a:schemeClr val="hlink"/>
              </a:buClr>
              <a:buSzPct val="80000"/>
              <a:defRPr/>
            </a:pPr>
            <a:endParaRPr lang="en-US" sz="3500" dirty="0">
              <a:solidFill>
                <a:srgbClr val="FFFF00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Arial" charset="0"/>
            </a:endParaRPr>
          </a:p>
        </p:txBody>
      </p:sp>
      <p:sp>
        <p:nvSpPr>
          <p:cNvPr id="100357" name="Text Box 5"/>
          <p:cNvSpPr txBox="1">
            <a:spLocks noChangeArrowheads="1"/>
          </p:cNvSpPr>
          <p:nvPr/>
        </p:nvSpPr>
        <p:spPr bwMode="auto">
          <a:xfrm>
            <a:off x="2895600" y="517526"/>
            <a:ext cx="6477000" cy="7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sz="4500" b="1" dirty="0" err="1">
                <a:solidFill>
                  <a:srgbClr val="002060"/>
                </a:solidFill>
              </a:rPr>
              <a:t>Dặn</a:t>
            </a:r>
            <a:r>
              <a:rPr lang="en-US" sz="4500" b="1" dirty="0">
                <a:solidFill>
                  <a:srgbClr val="002060"/>
                </a:solidFill>
              </a:rPr>
              <a:t> </a:t>
            </a:r>
            <a:r>
              <a:rPr lang="en-US" sz="4500" b="1" dirty="0" err="1">
                <a:solidFill>
                  <a:srgbClr val="002060"/>
                </a:solidFill>
              </a:rPr>
              <a:t>dò</a:t>
            </a:r>
            <a:endParaRPr lang="en-US" sz="4500" b="1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322478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WordArt 2"/>
          <p:cNvSpPr>
            <a:spLocks noChangeArrowheads="1" noChangeShapeType="1" noTextEdit="1"/>
          </p:cNvSpPr>
          <p:nvPr/>
        </p:nvSpPr>
        <p:spPr bwMode="auto">
          <a:xfrm>
            <a:off x="2743201" y="4419600"/>
            <a:ext cx="6924675" cy="1562100"/>
          </a:xfrm>
          <a:prstGeom prst="rect">
            <a:avLst/>
          </a:prstGeom>
        </p:spPr>
        <p:txBody>
          <a:bodyPr wrap="none" fromWordArt="1" anchor="ctr" anchorCtr="1">
            <a:prstTxWarp prst="textPlain">
              <a:avLst>
                <a:gd name="adj" fmla="val 50000"/>
              </a:avLst>
            </a:prstTxWarp>
          </a:bodyPr>
          <a:lstStyle/>
          <a:p>
            <a:pPr algn="ctr">
              <a:defRPr/>
            </a:pPr>
            <a:r>
              <a:rPr lang="en-US" b="1" kern="10">
                <a:ln w="19050">
                  <a:solidFill>
                    <a:srgbClr val="FFFF00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chemeClr val="folHlink"/>
                    </a:gs>
                    <a:gs pos="50000">
                      <a:srgbClr val="FFFF66"/>
                    </a:gs>
                    <a:gs pos="100000">
                      <a:schemeClr val="folHlink"/>
                    </a:gs>
                  </a:gsLst>
                  <a:lin ang="0" scaled="1"/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.VnTimeH"/>
                <a:ea typeface="+mj-ea"/>
                <a:cs typeface="+mj-cs"/>
              </a:rPr>
              <a:t>                                       </a:t>
            </a:r>
          </a:p>
          <a:p>
            <a:pPr algn="ctr">
              <a:defRPr/>
            </a:pPr>
            <a:r>
              <a:rPr lang="en-US" b="1" kern="10">
                <a:ln w="19050">
                  <a:solidFill>
                    <a:srgbClr val="FFFF00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chemeClr val="folHlink"/>
                    </a:gs>
                    <a:gs pos="50000">
                      <a:srgbClr val="FFFF66"/>
                    </a:gs>
                    <a:gs pos="100000">
                      <a:schemeClr val="folHlink"/>
                    </a:gs>
                  </a:gsLst>
                  <a:lin ang="0" scaled="1"/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.VnTimeH"/>
                <a:ea typeface="+mj-ea"/>
                <a:cs typeface="+mj-cs"/>
              </a:rPr>
              <a:t>                            </a:t>
            </a:r>
          </a:p>
        </p:txBody>
      </p:sp>
      <p:sp>
        <p:nvSpPr>
          <p:cNvPr id="101379" name="WordArt 18"/>
          <p:cNvSpPr>
            <a:spLocks noChangeArrowheads="1" noChangeShapeType="1" noTextEdit="1"/>
          </p:cNvSpPr>
          <p:nvPr/>
        </p:nvSpPr>
        <p:spPr bwMode="auto">
          <a:xfrm>
            <a:off x="3733799" y="1314450"/>
            <a:ext cx="5053361" cy="590550"/>
          </a:xfrm>
          <a:prstGeom prst="rect">
            <a:avLst/>
          </a:prstGeo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b="1" kern="10" dirty="0" err="1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b="1" kern="10" dirty="0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kern="10" dirty="0" err="1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b="1" kern="10" dirty="0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kern="10" dirty="0" err="1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đến</a:t>
            </a:r>
            <a:r>
              <a:rPr lang="en-US" b="1" kern="10" dirty="0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kern="10" dirty="0" err="1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b="1" kern="10" dirty="0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kern="10" dirty="0" err="1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b="1" kern="10" dirty="0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kern="10" dirty="0" err="1">
                <a:gradFill rotWithShape="1">
                  <a:gsLst>
                    <a:gs pos="0">
                      <a:srgbClr val="FFFF66">
                        <a:alpha val="76999"/>
                      </a:srgbClr>
                    </a:gs>
                    <a:gs pos="100000">
                      <a:srgbClr val="FF0000"/>
                    </a:gs>
                  </a:gsLst>
                  <a:path path="rect">
                    <a:fillToRect r="100000" b="100000"/>
                  </a:path>
                </a:gradFill>
                <a:effectLst>
                  <a:outerShdw dist="35921" dir="2700000" algn="ctr" rotWithShape="0">
                    <a:srgbClr val="99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thúc</a:t>
            </a:r>
            <a:endParaRPr lang="en-US" b="1" kern="10" dirty="0">
              <a:gradFill rotWithShape="1">
                <a:gsLst>
                  <a:gs pos="0">
                    <a:srgbClr val="FFFF66">
                      <a:alpha val="76999"/>
                    </a:srgbClr>
                  </a:gs>
                  <a:gs pos="100000">
                    <a:srgbClr val="FF0000"/>
                  </a:gs>
                </a:gsLst>
                <a:path path="rect">
                  <a:fillToRect r="100000" b="100000"/>
                </a:path>
              </a:gradFill>
              <a:effectLst>
                <a:outerShdw dist="35921" dir="2700000" algn="ctr" rotWithShape="0">
                  <a:srgbClr val="990000"/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17885333"/>
      </p:ext>
    </p:extLst>
  </p:cSld>
  <p:clrMapOvr>
    <a:masterClrMapping/>
  </p:clrMapOvr>
  <p:transition spd="slow"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4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469 0.24144 L 8.33333E-7 -0.33302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2560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43" y="-28723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8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56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256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560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210</TotalTime>
  <Words>459</Words>
  <Application>Microsoft Office PowerPoint</Application>
  <PresentationFormat>Widescreen</PresentationFormat>
  <Paragraphs>61</Paragraphs>
  <Slides>24</Slides>
  <Notes>0</Notes>
  <HiddenSlides>0</HiddenSlides>
  <MMClips>9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5" baseType="lpstr">
      <vt:lpstr>.VnTimeH</vt:lpstr>
      <vt:lpstr>Anastasia</vt:lpstr>
      <vt:lpstr>Arial</vt:lpstr>
      <vt:lpstr>MS Reference Specialty</vt:lpstr>
      <vt:lpstr>Times New Roman</vt:lpstr>
      <vt:lpstr>Trebuchet MS</vt:lpstr>
      <vt:lpstr>VNI-Times</vt:lpstr>
      <vt:lpstr>Wingdings</vt:lpstr>
      <vt:lpstr>Wingdings 3</vt:lpstr>
      <vt:lpstr>Facet</vt:lpstr>
      <vt:lpstr>Picture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                                Rừng     Núi    dang            tay  nối             lại   biển         xa </vt:lpstr>
      <vt:lpstr>PowerPoint Presentation</vt:lpstr>
      <vt:lpstr>PowerPoint Presentation</vt:lpstr>
      <vt:lpstr>PowerPoint Presentation</vt:lpstr>
      <vt:lpstr>PowerPoint Presentation</vt:lpstr>
      <vt:lpstr>Đọc tập đọc nhạc theo ký hiệu bàn tay - Ôn lại phần ký hiệu bàn tay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Administrator</dc:creator>
  <cp:lastModifiedBy>Administrator</cp:lastModifiedBy>
  <cp:revision>58</cp:revision>
  <dcterms:created xsi:type="dcterms:W3CDTF">2021-08-30T11:22:06Z</dcterms:created>
  <dcterms:modified xsi:type="dcterms:W3CDTF">2021-11-17T02:01:30Z</dcterms:modified>
</cp:coreProperties>
</file>